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83"/>
  </p:notesMasterIdLst>
  <p:sldIdLst>
    <p:sldId id="256" r:id="rId2"/>
    <p:sldId id="331" r:id="rId3"/>
    <p:sldId id="343" r:id="rId4"/>
    <p:sldId id="258" r:id="rId5"/>
    <p:sldId id="257" r:id="rId6"/>
    <p:sldId id="259" r:id="rId7"/>
    <p:sldId id="336" r:id="rId8"/>
    <p:sldId id="261" r:id="rId9"/>
    <p:sldId id="262" r:id="rId10"/>
    <p:sldId id="263" r:id="rId11"/>
    <p:sldId id="264" r:id="rId12"/>
    <p:sldId id="265" r:id="rId13"/>
    <p:sldId id="266" r:id="rId14"/>
    <p:sldId id="267" r:id="rId15"/>
    <p:sldId id="337" r:id="rId16"/>
    <p:sldId id="268" r:id="rId17"/>
    <p:sldId id="344" r:id="rId18"/>
    <p:sldId id="338" r:id="rId19"/>
    <p:sldId id="269" r:id="rId20"/>
    <p:sldId id="274" r:id="rId21"/>
    <p:sldId id="270" r:id="rId22"/>
    <p:sldId id="271" r:id="rId23"/>
    <p:sldId id="272" r:id="rId24"/>
    <p:sldId id="273" r:id="rId25"/>
    <p:sldId id="275" r:id="rId26"/>
    <p:sldId id="332" r:id="rId27"/>
    <p:sldId id="276" r:id="rId28"/>
    <p:sldId id="345" r:id="rId29"/>
    <p:sldId id="277" r:id="rId30"/>
    <p:sldId id="283" r:id="rId31"/>
    <p:sldId id="284" r:id="rId32"/>
    <p:sldId id="279" r:id="rId33"/>
    <p:sldId id="281" r:id="rId34"/>
    <p:sldId id="282" r:id="rId35"/>
    <p:sldId id="285" r:id="rId36"/>
    <p:sldId id="346" r:id="rId37"/>
    <p:sldId id="286" r:id="rId38"/>
    <p:sldId id="287" r:id="rId39"/>
    <p:sldId id="288" r:id="rId40"/>
    <p:sldId id="290" r:id="rId41"/>
    <p:sldId id="291" r:id="rId42"/>
    <p:sldId id="339" r:id="rId43"/>
    <p:sldId id="289" r:id="rId44"/>
    <p:sldId id="347" r:id="rId45"/>
    <p:sldId id="292" r:id="rId46"/>
    <p:sldId id="293" r:id="rId47"/>
    <p:sldId id="294" r:id="rId48"/>
    <p:sldId id="335" r:id="rId49"/>
    <p:sldId id="295" r:id="rId50"/>
    <p:sldId id="348" r:id="rId51"/>
    <p:sldId id="296" r:id="rId52"/>
    <p:sldId id="297" r:id="rId53"/>
    <p:sldId id="298" r:id="rId54"/>
    <p:sldId id="299" r:id="rId55"/>
    <p:sldId id="300" r:id="rId56"/>
    <p:sldId id="301" r:id="rId57"/>
    <p:sldId id="302" r:id="rId58"/>
    <p:sldId id="303" r:id="rId59"/>
    <p:sldId id="304" r:id="rId60"/>
    <p:sldId id="305" r:id="rId61"/>
    <p:sldId id="349" r:id="rId62"/>
    <p:sldId id="340" r:id="rId63"/>
    <p:sldId id="341" r:id="rId64"/>
    <p:sldId id="306" r:id="rId65"/>
    <p:sldId id="307" r:id="rId66"/>
    <p:sldId id="308" r:id="rId67"/>
    <p:sldId id="309" r:id="rId68"/>
    <p:sldId id="310" r:id="rId69"/>
    <p:sldId id="314" r:id="rId70"/>
    <p:sldId id="311" r:id="rId71"/>
    <p:sldId id="312" r:id="rId72"/>
    <p:sldId id="313" r:id="rId73"/>
    <p:sldId id="315" r:id="rId74"/>
    <p:sldId id="350" r:id="rId75"/>
    <p:sldId id="342" r:id="rId76"/>
    <p:sldId id="317" r:id="rId77"/>
    <p:sldId id="318" r:id="rId78"/>
    <p:sldId id="319" r:id="rId79"/>
    <p:sldId id="320" r:id="rId80"/>
    <p:sldId id="330" r:id="rId81"/>
    <p:sldId id="321" r:id="rId8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76" autoAdjust="0"/>
  </p:normalViewPr>
  <p:slideViewPr>
    <p:cSldViewPr>
      <p:cViewPr varScale="1">
        <p:scale>
          <a:sx n="59" d="100"/>
          <a:sy n="59" d="100"/>
        </p:scale>
        <p:origin x="1171"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5B8B3-7D49-4093-8C48-D708827BAD86}" type="datetimeFigureOut">
              <a:rPr lang="en-US" smtClean="0"/>
              <a:t>11/9/2022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7E104-8F33-4EEA-A33C-3F35CFF331C4}" type="slidenum">
              <a:rPr lang="en-US" smtClean="0"/>
              <a:t>‹#›</a:t>
            </a:fld>
            <a:endParaRPr lang="en-US"/>
          </a:p>
        </p:txBody>
      </p:sp>
    </p:spTree>
    <p:extLst>
      <p:ext uri="{BB962C8B-B14F-4D97-AF65-F5344CB8AC3E}">
        <p14:creationId xmlns:p14="http://schemas.microsoft.com/office/powerpoint/2010/main" val="351104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sz="4800" b="1"/>
              <a:t>Physics Unit 3</a:t>
            </a:r>
          </a:p>
        </p:txBody>
      </p:sp>
      <p:sp>
        <p:nvSpPr>
          <p:cNvPr id="4" name="Slide Number Placeholder 3"/>
          <p:cNvSpPr>
            <a:spLocks noGrp="1"/>
          </p:cNvSpPr>
          <p:nvPr>
            <p:ph type="sldNum" sz="quarter" idx="10"/>
          </p:nvPr>
        </p:nvSpPr>
        <p:spPr/>
        <p:txBody>
          <a:bodyPr/>
          <a:lstStyle/>
          <a:p>
            <a:fld id="{7087E104-8F33-4EEA-A33C-3F35CFF331C4}" type="slidenum">
              <a:rPr lang="en-US" smtClean="0"/>
              <a:t>1</a:t>
            </a:fld>
            <a:endParaRPr lang="en-US"/>
          </a:p>
        </p:txBody>
      </p:sp>
    </p:spTree>
    <p:extLst>
      <p:ext uri="{BB962C8B-B14F-4D97-AF65-F5344CB8AC3E}">
        <p14:creationId xmlns:p14="http://schemas.microsoft.com/office/powerpoint/2010/main" val="152245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742BC5-10C9-4DD3-B500-31383A910317}" type="slidenum">
              <a:rPr lang="en-US" smtClean="0"/>
              <a:pPr eaLnBrk="1" hangingPunct="1"/>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381000" y="685800"/>
            <a:ext cx="6096000" cy="3429000"/>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898F21-FA56-404D-841F-C994CD155E98}" type="slidenum">
              <a:rPr lang="en-US" smtClean="0"/>
              <a:pPr eaLnBrk="1" hangingPunct="1"/>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A09978-A9BF-42D3-8A93-6D52E3D2B79E}" type="slidenum">
              <a:rPr lang="en-US" smtClean="0"/>
              <a:pPr eaLnBrk="1" hangingPunct="1"/>
              <a:t>14</a:t>
            </a:fld>
            <a:endParaRPr lang="en-US"/>
          </a:p>
        </p:txBody>
      </p:sp>
      <p:sp>
        <p:nvSpPr>
          <p:cNvPr id="8294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8294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 </m:t>
                      </m:r>
                      <m:r>
                        <a:rPr lang="en-US" i="1" dirty="0" smtClean="0">
                          <a:latin typeface="Cambria Math"/>
                        </a:rPr>
                        <m:t>𝑚</m:t>
                      </m:r>
                      <m:r>
                        <a:rPr lang="en-US" i="1" dirty="0" smtClean="0">
                          <a:latin typeface="Cambria Math"/>
                        </a:rPr>
                        <m:t>=0.075 </m:t>
                      </m:r>
                      <m:r>
                        <a:rPr lang="en-US" i="1" dirty="0" smtClean="0">
                          <a:latin typeface="Cambria Math"/>
                        </a:rPr>
                        <m:t>𝑘𝑔</m:t>
                      </m:r>
                      <m:r>
                        <a:rPr lang="en-US" b="0" i="1" dirty="0" smtClean="0">
                          <a:latin typeface="Cambria Math"/>
                        </a:rPr>
                        <m:t>,</m:t>
                      </m:r>
                      <m:r>
                        <a:rPr lang="en-US" i="1" dirty="0" smtClean="0">
                          <a:latin typeface="Cambria Math"/>
                        </a:rPr>
                        <m:t> </m:t>
                      </m:r>
                      <m:r>
                        <a:rPr lang="en-US" b="0" i="1" dirty="0" smtClean="0">
                          <a:latin typeface="Cambria Math"/>
                        </a:rPr>
                        <m:t> </m:t>
                      </m:r>
                      <m:r>
                        <a:rPr lang="en-US" i="1" dirty="0" smtClean="0">
                          <a:latin typeface="Cambria Math"/>
                        </a:rPr>
                        <m:t>𝑠</m:t>
                      </m:r>
                      <m:r>
                        <a:rPr lang="en-US" i="1" dirty="0" smtClean="0">
                          <a:latin typeface="Cambria Math"/>
                        </a:rPr>
                        <m:t>=0.90 </m:t>
                      </m:r>
                      <m:r>
                        <a:rPr lang="en-US" i="1" dirty="0" smtClean="0">
                          <a:latin typeface="Cambria Math"/>
                        </a:rPr>
                        <m:t>𝑚</m:t>
                      </m:r>
                      <m:r>
                        <a:rPr lang="en-US" b="0" i="1" dirty="0" smtClean="0">
                          <a:latin typeface="Cambria Math"/>
                        </a:rPr>
                        <m:t>, </m:t>
                      </m:r>
                      <m:r>
                        <a:rPr lang="en-US" i="1" dirty="0" smtClean="0">
                          <a:latin typeface="Cambria Math"/>
                        </a:rPr>
                        <m:t> </m:t>
                      </m:r>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m:t>
                          </m:r>
                        </m:sub>
                      </m:sSub>
                      <m:r>
                        <a:rPr lang="en-US" i="1" dirty="0" smtClean="0">
                          <a:latin typeface="Cambria Math"/>
                        </a:rPr>
                        <m:t>=0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r>
                        <a:rPr lang="en-US" b="0" i="1" dirty="0" smtClean="0">
                          <a:latin typeface="Cambria Math"/>
                        </a:rPr>
                        <m:t>,  </m:t>
                      </m:r>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r>
                        <a:rPr lang="en-US" i="1" dirty="0" smtClean="0">
                          <a:latin typeface="Cambria Math"/>
                        </a:rPr>
                        <m:t>=</m:t>
                      </m:r>
                      <m:r>
                        <a:rPr lang="en-US" b="0" i="1" dirty="0" smtClean="0">
                          <a:latin typeface="Cambria Math"/>
                        </a:rPr>
                        <m:t>40</m:t>
                      </m:r>
                      <m:f>
                        <m:fPr>
                          <m:ctrlPr>
                            <a:rPr lang="en-US" b="0" i="1" dirty="0" smtClean="0">
                              <a:latin typeface="Cambria Math" panose="02040503050406030204" pitchFamily="18" charset="0"/>
                            </a:rPr>
                          </m:ctrlPr>
                        </m:fPr>
                        <m:num>
                          <m:r>
                            <a:rPr lang="en-US" b="0" i="1" dirty="0" smtClean="0">
                              <a:latin typeface="Cambria Math"/>
                            </a:rPr>
                            <m:t>𝑚</m:t>
                          </m:r>
                        </m:num>
                        <m:den>
                          <m:r>
                            <a:rPr lang="en-US" b="0" i="1" dirty="0" smtClean="0">
                              <a:latin typeface="Cambria Math"/>
                            </a:rPr>
                            <m:t>𝑠</m:t>
                          </m:r>
                        </m:den>
                      </m:f>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err="1" smtClean="0">
                          <a:latin typeface="Cambria Math"/>
                        </a:rPr>
                        <m:t>𝐾</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𝑓</m:t>
                          </m:r>
                        </m:sub>
                      </m:sSub>
                      <m:r>
                        <a:rPr lang="en-US" b="0" i="1" dirty="0" smtClean="0">
                          <a:latin typeface="Cambria Math"/>
                        </a:rPr>
                        <m:t>−</m:t>
                      </m:r>
                      <m:r>
                        <a:rPr lang="en-US" i="1" dirty="0" err="1" smtClean="0">
                          <a:latin typeface="Cambria Math"/>
                        </a:rPr>
                        <m:t>𝐾</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0</m:t>
                          </m:r>
                        </m:sub>
                      </m:sSub>
                    </m:oMath>
                  </m:oMathPara>
                </a14:m>
                <a:endParaRPr lang="en-US" baseline="-25000"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𝐹</m:t>
                      </m:r>
                      <m:d>
                        <m:dPr>
                          <m:ctrlPr>
                            <a:rPr lang="en-US" b="0" i="1" dirty="0" smtClean="0">
                              <a:latin typeface="Cambria Math" panose="02040503050406030204" pitchFamily="18" charset="0"/>
                            </a:rPr>
                          </m:ctrlPr>
                        </m:dPr>
                        <m:e>
                          <m:r>
                            <a:rPr lang="en-US" i="1" dirty="0" smtClean="0">
                              <a:latin typeface="Cambria Math"/>
                            </a:rPr>
                            <m:t>0.90 </m:t>
                          </m:r>
                          <m:r>
                            <a:rPr lang="en-US" i="1" dirty="0" smtClean="0">
                              <a:latin typeface="Cambria Math"/>
                            </a:rPr>
                            <m:t>𝑚</m:t>
                          </m:r>
                        </m:e>
                      </m:d>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r>
                            <a:rPr lang="en-US" i="1" dirty="0" smtClean="0">
                              <a:latin typeface="Cambria Math"/>
                            </a:rPr>
                            <m:t>0.075 </m:t>
                          </m:r>
                          <m:r>
                            <a:rPr lang="en-US" i="1" dirty="0" smtClean="0">
                              <a:latin typeface="Cambria Math"/>
                            </a:rPr>
                            <m:t>𝑘𝑔</m:t>
                          </m:r>
                        </m:e>
                      </m:d>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b="0" i="1" dirty="0" smtClean="0">
                                  <a:latin typeface="Cambria Math"/>
                                </a:rPr>
                                <m:t>40</m:t>
                              </m:r>
                              <m:f>
                                <m:fPr>
                                  <m:ctrlPr>
                                    <a:rPr lang="en-US" b="0" i="1" dirty="0" smtClean="0">
                                      <a:latin typeface="Cambria Math" panose="02040503050406030204" pitchFamily="18" charset="0"/>
                                    </a:rPr>
                                  </m:ctrlPr>
                                </m:fPr>
                                <m:num>
                                  <m:r>
                                    <a:rPr lang="en-US" b="0" i="1" dirty="0" smtClean="0">
                                      <a:latin typeface="Cambria Math"/>
                                    </a:rPr>
                                    <m:t>𝑚</m:t>
                                  </m:r>
                                </m:num>
                                <m:den>
                                  <m:r>
                                    <a:rPr lang="en-US" b="0" i="1" dirty="0" smtClean="0">
                                      <a:latin typeface="Cambria Math"/>
                                    </a:rPr>
                                    <m:t>𝑠</m:t>
                                  </m:r>
                                </m:den>
                              </m:f>
                            </m:e>
                          </m:d>
                        </m:e>
                        <m:sup>
                          <m:r>
                            <a:rPr lang="en-US" b="0" i="1" dirty="0" smtClean="0">
                              <a:latin typeface="Cambria Math"/>
                            </a:rPr>
                            <m:t>2</m:t>
                          </m:r>
                        </m:sup>
                      </m:sSup>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r>
                            <a:rPr lang="en-US" i="1" dirty="0" smtClean="0">
                              <a:latin typeface="Cambria Math"/>
                            </a:rPr>
                            <m:t>0.075 </m:t>
                          </m:r>
                          <m:r>
                            <a:rPr lang="en-US" i="1" dirty="0" smtClean="0">
                              <a:latin typeface="Cambria Math"/>
                            </a:rPr>
                            <m:t>𝑘𝑔</m:t>
                          </m:r>
                        </m:e>
                      </m:d>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𝐹</m:t>
                      </m:r>
                      <m:d>
                        <m:dPr>
                          <m:ctrlPr>
                            <a:rPr lang="en-US" b="0" i="1" dirty="0" smtClean="0">
                              <a:latin typeface="Cambria Math" panose="02040503050406030204" pitchFamily="18" charset="0"/>
                            </a:rPr>
                          </m:ctrlPr>
                        </m:dPr>
                        <m:e>
                          <m:r>
                            <a:rPr lang="en-US" b="0" i="1" dirty="0" smtClean="0">
                              <a:latin typeface="Cambria Math"/>
                            </a:rPr>
                            <m:t>0.90 </m:t>
                          </m:r>
                          <m:r>
                            <a:rPr lang="en-US" b="0" i="1" dirty="0" smtClean="0">
                              <a:latin typeface="Cambria Math"/>
                            </a:rPr>
                            <m:t>𝑚</m:t>
                          </m:r>
                        </m:e>
                      </m:d>
                      <m:r>
                        <a:rPr lang="en-US" i="1" dirty="0" smtClean="0">
                          <a:latin typeface="Cambria Math"/>
                        </a:rPr>
                        <m:t>=</m:t>
                      </m:r>
                      <m:r>
                        <a:rPr lang="en-US" b="0" i="1" dirty="0" smtClean="0">
                          <a:latin typeface="Cambria Math"/>
                        </a:rPr>
                        <m:t>60 </m:t>
                      </m:r>
                      <m:r>
                        <a:rPr lang="en-US" b="0" i="1" dirty="0" smtClean="0">
                          <a:latin typeface="Cambria Math"/>
                        </a:rPr>
                        <m:t>𝐽</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=66.7 </m:t>
                      </m:r>
                      <m:r>
                        <a:rPr lang="en-US" b="0" i="1" smtClean="0">
                          <a:latin typeface="Cambria Math"/>
                        </a:rPr>
                        <m:t>𝑁</m:t>
                      </m:r>
                    </m:oMath>
                  </m:oMathPara>
                </a14:m>
                <a:endParaRPr lang="en-US" dirty="0"/>
              </a:p>
            </p:txBody>
          </p:sp>
        </mc:Choice>
        <mc:Fallback xmlns="">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 𝑚=0.075 𝑘𝑔</a:t>
                </a:r>
                <a:r>
                  <a:rPr lang="en-US" b="0" i="0" dirty="0" smtClean="0">
                    <a:latin typeface="Cambria Math"/>
                  </a:rPr>
                  <a:t>,</a:t>
                </a:r>
                <a:r>
                  <a:rPr lang="en-US" i="0" dirty="0" smtClean="0">
                    <a:latin typeface="Cambria Math"/>
                  </a:rPr>
                  <a:t> </a:t>
                </a:r>
                <a:r>
                  <a:rPr lang="en-US" b="0" i="0" dirty="0" smtClean="0">
                    <a:latin typeface="Cambria Math"/>
                  </a:rPr>
                  <a:t> </a:t>
                </a:r>
                <a:r>
                  <a:rPr lang="en-US" i="0" dirty="0" smtClean="0">
                    <a:latin typeface="Cambria Math"/>
                  </a:rPr>
                  <a:t>𝑠</a:t>
                </a:r>
                <a:r>
                  <a:rPr lang="en-US" i="0" dirty="0" smtClean="0">
                    <a:latin typeface="Cambria Math"/>
                  </a:rPr>
                  <a:t>=0.90 𝑚</a:t>
                </a:r>
                <a:r>
                  <a:rPr lang="en-US" b="0" i="0" dirty="0" smtClean="0">
                    <a:latin typeface="Cambria Math"/>
                  </a:rPr>
                  <a:t>, </a:t>
                </a:r>
                <a:r>
                  <a:rPr lang="en-US" i="0" dirty="0" smtClean="0">
                    <a:latin typeface="Cambria Math"/>
                  </a:rPr>
                  <a:t> </a:t>
                </a:r>
                <a:r>
                  <a:rPr lang="en-US" i="0" dirty="0" smtClean="0">
                    <a:latin typeface="Cambria Math"/>
                  </a:rPr>
                  <a:t>𝑣</a:t>
                </a:r>
                <a:r>
                  <a:rPr lang="en-US" b="0" i="0" dirty="0" smtClean="0">
                    <a:latin typeface="Cambria Math"/>
                  </a:rPr>
                  <a:t>_0</a:t>
                </a:r>
                <a:r>
                  <a:rPr lang="en-US" i="0" dirty="0" smtClean="0">
                    <a:latin typeface="Cambria Math"/>
                  </a:rPr>
                  <a:t>=0 𝑚/𝑠</a:t>
                </a:r>
                <a:r>
                  <a:rPr lang="en-US" b="0" i="0" dirty="0" smtClean="0">
                    <a:latin typeface="Cambria Math"/>
                  </a:rPr>
                  <a:t>,  </a:t>
                </a:r>
                <a:r>
                  <a:rPr lang="en-US" i="0" dirty="0" err="1" smtClean="0">
                    <a:latin typeface="Cambria Math"/>
                  </a:rPr>
                  <a:t>𝑣</a:t>
                </a:r>
                <a:r>
                  <a:rPr lang="en-US" b="0" i="0" dirty="0" smtClean="0">
                    <a:latin typeface="Cambria Math"/>
                  </a:rPr>
                  <a:t>_𝑓</a:t>
                </a:r>
                <a:r>
                  <a:rPr lang="en-US" i="0" dirty="0" smtClean="0">
                    <a:latin typeface="Cambria Math"/>
                  </a:rPr>
                  <a:t>=</a:t>
                </a:r>
                <a:r>
                  <a:rPr lang="en-US" b="0" i="0" dirty="0" smtClean="0">
                    <a:latin typeface="Cambria Math"/>
                  </a:rPr>
                  <a:t>40 𝑚/𝑠</a:t>
                </a:r>
                <a:endParaRPr lang="en-US" dirty="0" smtClean="0"/>
              </a:p>
              <a:p>
                <a:pPr eaLnBrk="1" hangingPunct="1"/>
                <a:r>
                  <a:rPr lang="en-US" i="0" dirty="0" smtClean="0">
                    <a:latin typeface="Cambria Math"/>
                  </a:rPr>
                  <a:t>𝑊</a:t>
                </a:r>
                <a:r>
                  <a:rPr lang="en-US" i="0" dirty="0" smtClean="0">
                    <a:latin typeface="Cambria Math"/>
                  </a:rPr>
                  <a:t>=</a:t>
                </a:r>
                <a:r>
                  <a:rPr lang="en-US" i="0" dirty="0" err="1" smtClean="0">
                    <a:latin typeface="Cambria Math"/>
                  </a:rPr>
                  <a:t>𝐾𝐸</a:t>
                </a:r>
                <a:r>
                  <a:rPr lang="en-US" b="0" i="0" dirty="0" smtClean="0">
                    <a:latin typeface="Cambria Math"/>
                  </a:rPr>
                  <a:t>_𝑓−</a:t>
                </a:r>
                <a:r>
                  <a:rPr lang="en-US" i="0" dirty="0" err="1" smtClean="0">
                    <a:latin typeface="Cambria Math"/>
                  </a:rPr>
                  <a:t>𝐾𝐸</a:t>
                </a:r>
                <a:r>
                  <a:rPr lang="en-US" b="0" i="0" dirty="0" smtClean="0">
                    <a:latin typeface="Cambria Math"/>
                  </a:rPr>
                  <a:t>_0</a:t>
                </a:r>
                <a:endParaRPr lang="en-US" baseline="-25000" dirty="0" smtClean="0"/>
              </a:p>
              <a:p>
                <a:pPr eaLnBrk="1" hangingPunct="1"/>
                <a:r>
                  <a:rPr lang="en-US" b="0" i="0" dirty="0" smtClean="0">
                    <a:latin typeface="Cambria Math"/>
                  </a:rPr>
                  <a:t>𝐹(</a:t>
                </a:r>
                <a:r>
                  <a:rPr lang="en-US" i="0" dirty="0" smtClean="0">
                    <a:latin typeface="Cambria Math"/>
                  </a:rPr>
                  <a:t>0.90 𝑚)=</a:t>
                </a:r>
                <a:r>
                  <a:rPr lang="en-US" b="0" i="0" dirty="0" smtClean="0">
                    <a:latin typeface="Cambria Math"/>
                  </a:rPr>
                  <a:t>1/2 (</a:t>
                </a:r>
                <a:r>
                  <a:rPr lang="en-US" i="0" dirty="0" smtClean="0">
                    <a:latin typeface="Cambria Math"/>
                  </a:rPr>
                  <a:t>0.075 𝑘𝑔)</a:t>
                </a:r>
                <a:r>
                  <a:rPr lang="en-US" b="0" i="0" dirty="0" smtClean="0">
                    <a:latin typeface="Cambria Math"/>
                  </a:rPr>
                  <a:t> (40 𝑚/𝑠)^2−1/2 (</a:t>
                </a:r>
                <a:r>
                  <a:rPr lang="en-US" i="0" dirty="0" smtClean="0">
                    <a:latin typeface="Cambria Math"/>
                  </a:rPr>
                  <a:t>0.075 𝑘𝑔)</a:t>
                </a:r>
                <a:r>
                  <a:rPr lang="en-US" b="0" i="0" dirty="0" smtClean="0">
                    <a:latin typeface="Cambria Math"/>
                  </a:rPr>
                  <a:t> </a:t>
                </a:r>
                <a:r>
                  <a:rPr lang="en-US" i="0" dirty="0" smtClean="0">
                    <a:latin typeface="Cambria Math"/>
                  </a:rPr>
                  <a:t>(0 𝑚/𝑠)</a:t>
                </a:r>
                <a:r>
                  <a:rPr lang="en-US" b="0" i="0" dirty="0" smtClean="0">
                    <a:latin typeface="Cambria Math"/>
                  </a:rPr>
                  <a:t>^2</a:t>
                </a:r>
                <a:endParaRPr lang="en-US" dirty="0" smtClean="0"/>
              </a:p>
              <a:p>
                <a:pPr eaLnBrk="1" hangingPunct="1"/>
                <a:r>
                  <a:rPr lang="en-US" b="0" i="0" dirty="0" smtClean="0">
                    <a:latin typeface="Cambria Math"/>
                  </a:rPr>
                  <a:t>𝐹(0.90 𝑚)</a:t>
                </a:r>
                <a:r>
                  <a:rPr lang="en-US" i="0" dirty="0" smtClean="0">
                    <a:latin typeface="Cambria Math"/>
                  </a:rPr>
                  <a:t>=</a:t>
                </a:r>
                <a:r>
                  <a:rPr lang="en-US" b="0" i="0" dirty="0" smtClean="0">
                    <a:latin typeface="Cambria Math"/>
                  </a:rPr>
                  <a:t>60 𝐽</a:t>
                </a:r>
                <a:endParaRPr lang="en-US" dirty="0" smtClean="0"/>
              </a:p>
              <a:p>
                <a:pPr eaLnBrk="1" hangingPunct="1"/>
                <a:r>
                  <a:rPr lang="en-US" b="0" i="0" smtClean="0">
                    <a:latin typeface="Cambria Math"/>
                  </a:rPr>
                  <a:t>𝐹=66.7 𝑁</a:t>
                </a:r>
                <a:endParaRPr lang="en-US" dirty="0" smtClean="0"/>
              </a:p>
            </p:txBody>
          </p:sp>
        </mc:Fallback>
      </mc:AlternateContent>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4. Use</a:t>
                </a:r>
                <a:r>
                  <a:rPr lang="en-US" baseline="0" dirty="0"/>
                  <a:t>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𝑣</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sSubSup>
                      <m:sSubSupPr>
                        <m:ctrlPr>
                          <a:rPr lang="en-US" b="0" i="1" baseline="0" smtClean="0">
                            <a:latin typeface="Cambria Math" panose="02040503050406030204" pitchFamily="18" charset="0"/>
                          </a:rPr>
                        </m:ctrlPr>
                      </m:sSubSupPr>
                      <m:e>
                        <m:r>
                          <a:rPr lang="en-US" b="0" i="1" baseline="0" smtClean="0">
                            <a:latin typeface="Cambria Math" panose="02040503050406030204" pitchFamily="18" charset="0"/>
                          </a:rPr>
                          <m:t>𝑣</m:t>
                        </m:r>
                      </m:e>
                      <m:sub>
                        <m:r>
                          <a:rPr lang="en-US" b="0" i="1" baseline="0" smtClean="0">
                            <a:latin typeface="Cambria Math" panose="02040503050406030204" pitchFamily="18" charset="0"/>
                          </a:rPr>
                          <m:t>0</m:t>
                        </m:r>
                      </m:sub>
                      <m:sup>
                        <m:r>
                          <a:rPr lang="en-US" b="0" i="1" baseline="0" smtClean="0">
                            <a:latin typeface="Cambria Math" panose="02040503050406030204" pitchFamily="18" charset="0"/>
                          </a:rPr>
                          <m:t>2</m:t>
                        </m:r>
                      </m:sup>
                    </m:sSubSup>
                    <m:r>
                      <a:rPr lang="en-US" b="0" i="1" baseline="0" smtClean="0">
                        <a:latin typeface="Cambria Math" panose="02040503050406030204" pitchFamily="18" charset="0"/>
                      </a:rPr>
                      <m:t>+2</m:t>
                    </m:r>
                    <m:r>
                      <a:rPr lang="en-US" b="0" i="1" baseline="0" smtClean="0">
                        <a:latin typeface="Cambria Math" panose="02040503050406030204" pitchFamily="18" charset="0"/>
                      </a:rPr>
                      <m:t>𝑎</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𝑥</m:t>
                        </m:r>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𝑥</m:t>
                            </m:r>
                          </m:e>
                          <m:sub>
                            <m:r>
                              <a:rPr lang="en-US" b="0" i="1" baseline="0" smtClean="0">
                                <a:latin typeface="Cambria Math" panose="02040503050406030204" pitchFamily="18" charset="0"/>
                              </a:rPr>
                              <m:t>0</m:t>
                            </m:r>
                          </m:sub>
                        </m:sSub>
                      </m:e>
                    </m:d>
                  </m:oMath>
                </a14:m>
                <a:r>
                  <a:rPr lang="en-US" dirty="0"/>
                  <a:t> which becomes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𝑔h</m:t>
                    </m:r>
                  </m:oMath>
                </a14:m>
                <a:endParaRPr lang="en-US" dirty="0"/>
              </a:p>
              <a:p>
                <a:r>
                  <a:rPr lang="en-US" dirty="0"/>
                  <a:t>6.</a:t>
                </a:r>
                <a:r>
                  <a:rPr lang="en-US" baseline="0" dirty="0"/>
                  <a:t> 0</a:t>
                </a:r>
              </a:p>
              <a:p>
                <a:r>
                  <a:rPr lang="en-US" baseline="0" dirty="0"/>
                  <a:t>10. It would jump higher</a:t>
                </a:r>
                <a:endParaRPr lang="en-US" dirty="0"/>
              </a:p>
            </p:txBody>
          </p:sp>
        </mc:Choice>
        <mc:Fallback xmlns="">
          <p:sp>
            <p:nvSpPr>
              <p:cNvPr id="3" name="Notes Placeholder 2"/>
              <p:cNvSpPr>
                <a:spLocks noGrp="1"/>
              </p:cNvSpPr>
              <p:nvPr>
                <p:ph type="body" idx="1"/>
              </p:nvPr>
            </p:nvSpPr>
            <p:spPr/>
            <p:txBody>
              <a:bodyPr/>
              <a:lstStyle/>
              <a:p>
                <a:r>
                  <a:rPr lang="en-US" dirty="0" smtClean="0"/>
                  <a:t>4. Use</a:t>
                </a:r>
                <a:r>
                  <a:rPr lang="en-US" baseline="0" dirty="0" smtClean="0"/>
                  <a:t> </a:t>
                </a:r>
                <a:r>
                  <a:rPr lang="en-US" b="0" i="0" baseline="0" smtClean="0">
                    <a:latin typeface="Cambria Math" panose="02040503050406030204" pitchFamily="18" charset="0"/>
                  </a:rPr>
                  <a:t>𝑣^2=𝑣_0^2+2𝑎(𝑥−𝑥_0 )</a:t>
                </a:r>
                <a:r>
                  <a:rPr lang="en-US" dirty="0" smtClean="0"/>
                  <a:t> which becomes </a:t>
                </a:r>
                <a:r>
                  <a:rPr lang="en-US" b="0" i="0" smtClean="0">
                    <a:latin typeface="Cambria Math" panose="02040503050406030204" pitchFamily="18" charset="0"/>
                  </a:rPr>
                  <a:t>𝑣^2=2𝑔ℎ</a:t>
                </a:r>
                <a:endParaRPr lang="en-US" dirty="0" smtClean="0"/>
              </a:p>
              <a:p>
                <a:r>
                  <a:rPr lang="en-US" dirty="0" smtClean="0"/>
                  <a:t>6.</a:t>
                </a:r>
                <a:r>
                  <a:rPr lang="en-US" baseline="0" dirty="0" smtClean="0"/>
                  <a:t> 0</a:t>
                </a:r>
              </a:p>
              <a:p>
                <a:r>
                  <a:rPr lang="en-US" baseline="0" dirty="0" smtClean="0"/>
                  <a:t>10. It would jump higher</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15</a:t>
            </a:fld>
            <a:endParaRPr lang="en-US"/>
          </a:p>
        </p:txBody>
      </p:sp>
    </p:spTree>
    <p:extLst>
      <p:ext uri="{BB962C8B-B14F-4D97-AF65-F5344CB8AC3E}">
        <p14:creationId xmlns:p14="http://schemas.microsoft.com/office/powerpoint/2010/main" val="177449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changes to KE</a:t>
            </a:r>
          </a:p>
        </p:txBody>
      </p:sp>
      <p:sp>
        <p:nvSpPr>
          <p:cNvPr id="4" name="Slide Number Placeholder 3"/>
          <p:cNvSpPr>
            <a:spLocks noGrp="1"/>
          </p:cNvSpPr>
          <p:nvPr>
            <p:ph type="sldNum" sz="quarter" idx="10"/>
          </p:nvPr>
        </p:nvSpPr>
        <p:spPr/>
        <p:txBody>
          <a:bodyPr/>
          <a:lstStyle/>
          <a:p>
            <a:fld id="{7087E104-8F33-4EEA-A33C-3F35CFF331C4}" type="slidenum">
              <a:rPr lang="en-US" smtClean="0"/>
              <a:t>18</a:t>
            </a:fld>
            <a:endParaRPr lang="en-US"/>
          </a:p>
        </p:txBody>
      </p:sp>
    </p:spTree>
    <p:extLst>
      <p:ext uri="{BB962C8B-B14F-4D97-AF65-F5344CB8AC3E}">
        <p14:creationId xmlns:p14="http://schemas.microsoft.com/office/powerpoint/2010/main" val="2725191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𝐹𝑑</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sub>
                      </m:sSub>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𝑎𝑣𝑒𝑟𝑎𝑔𝑒</m:t>
                          </m:r>
                          <m:r>
                            <a:rPr lang="en-US" b="0" i="1" smtClean="0">
                              <a:latin typeface="Cambria Math"/>
                            </a:rPr>
                            <m:t> </m:t>
                          </m:r>
                          <m:r>
                            <a:rPr lang="en-US" b="0" i="1" smtClean="0">
                              <a:latin typeface="Cambria Math"/>
                            </a:rPr>
                            <m:t>𝑓𝑟𝑜𝑚</m:t>
                          </m:r>
                          <m:r>
                            <a:rPr lang="en-US" b="0" i="1" smtClean="0">
                              <a:latin typeface="Cambria Math"/>
                            </a:rPr>
                            <m:t> 0 </m:t>
                          </m:r>
                          <m:r>
                            <a:rPr lang="en-US" b="0" i="1" smtClean="0">
                              <a:latin typeface="Cambria Math"/>
                            </a:rPr>
                            <m:t>𝑡𝑜</m:t>
                          </m:r>
                          <m:r>
                            <a:rPr lang="en-US" b="0" i="1" smtClean="0">
                              <a:latin typeface="Cambria Math"/>
                            </a:rPr>
                            <m:t> </m:t>
                          </m:r>
                          <m:r>
                            <a:rPr lang="en-US" b="0" i="1" smtClean="0">
                              <a:latin typeface="Cambria Math"/>
                            </a:rPr>
                            <m:t>𝑘𝑥</m:t>
                          </m:r>
                          <m:r>
                            <a:rPr lang="en-US" b="0" i="1" smtClean="0">
                              <a:latin typeface="Cambria Math"/>
                            </a:rPr>
                            <m:t> </m:t>
                          </m:r>
                          <m:r>
                            <a:rPr lang="en-US" b="0" i="1" smtClean="0">
                              <a:latin typeface="Cambria Math"/>
                            </a:rPr>
                            <m:t>𝑏𝑦</m:t>
                          </m:r>
                          <m:r>
                            <a:rPr lang="en-US" b="0" i="1" smtClean="0">
                              <a:latin typeface="Cambria Math"/>
                            </a:rPr>
                            <m:t> </m:t>
                          </m:r>
                          <m:r>
                            <a:rPr lang="en-US" b="0" i="1" smtClean="0">
                              <a:latin typeface="Cambria Math"/>
                            </a:rPr>
                            <m:t>𝐻𝑜𝑜𝑘</m:t>
                          </m:r>
                          <m:sSup>
                            <m:sSupPr>
                              <m:ctrlPr>
                                <a:rPr lang="en-US" b="0" i="1" smtClean="0">
                                  <a:latin typeface="Cambria Math" panose="02040503050406030204" pitchFamily="18" charset="0"/>
                                </a:rPr>
                              </m:ctrlPr>
                            </m:sSupPr>
                            <m:e>
                              <m:r>
                                <a:rPr lang="en-US" b="0" i="1" smtClean="0">
                                  <a:latin typeface="Cambria Math"/>
                                </a:rPr>
                                <m:t>𝑒</m:t>
                              </m:r>
                            </m:e>
                            <m:sup>
                              <m:r>
                                <a:rPr lang="en-US" b="0" i="1" smtClean="0">
                                  <a:latin typeface="Cambria Math"/>
                                </a:rPr>
                                <m:t>′</m:t>
                              </m:r>
                            </m:sup>
                          </m:sSup>
                          <m:r>
                            <a:rPr lang="en-US" b="0" i="1" smtClean="0">
                              <a:latin typeface="Cambria Math"/>
                            </a:rPr>
                            <m:t>𝑠</m:t>
                          </m:r>
                          <m:r>
                            <a:rPr lang="en-US" b="0" i="1" smtClean="0">
                              <a:latin typeface="Cambria Math"/>
                            </a:rPr>
                            <m:t> </m:t>
                          </m:r>
                          <m:r>
                            <a:rPr lang="en-US" b="0" i="1" smtClean="0">
                              <a:latin typeface="Cambria Math"/>
                            </a:rPr>
                            <m:t>𝐿𝑎𝑤</m:t>
                          </m:r>
                        </m:e>
                      </m:d>
                      <m:r>
                        <a:rPr lang="en-US" b="0" i="1" smtClean="0">
                          <a:latin typeface="Cambria Math"/>
                        </a:rPr>
                        <m:t>𝑥</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𝑘𝑥</m:t>
                      </m:r>
                      <m:r>
                        <a:rPr lang="en-US" b="0" i="1" smtClean="0">
                          <a:latin typeface="Cambria Math"/>
                        </a:rPr>
                        <m:t>⋅</m:t>
                      </m:r>
                      <m:r>
                        <a:rPr lang="en-US" b="0" i="1" smtClean="0">
                          <a:latin typeface="Cambria Math"/>
                        </a:rPr>
                        <m:t>𝑥</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𝑊=𝐹𝑑</a:t>
                </a:r>
                <a:endParaRPr lang="en-US" b="0" dirty="0" smtClean="0"/>
              </a:p>
              <a:p>
                <a:r>
                  <a:rPr lang="en-US" b="0" i="0" smtClean="0">
                    <a:latin typeface="Cambria Math"/>
                  </a:rPr>
                  <a:t>𝑃𝐸_𝑆=(𝑎𝑣𝑒𝑟𝑎𝑔𝑒 𝑓𝑟𝑜𝑚 0 𝑡𝑜 𝑘𝑥 𝑏𝑦 𝐻𝑜𝑜𝑘𝑒^′ 𝑠 𝐿𝑎𝑤)𝑥</a:t>
                </a:r>
                <a:endParaRPr lang="en-US" b="0" dirty="0" smtClean="0"/>
              </a:p>
              <a:p>
                <a:r>
                  <a:rPr lang="en-US" b="0" i="0" smtClean="0">
                    <a:latin typeface="Cambria Math"/>
                  </a:rPr>
                  <a:t>𝑃𝐸_𝑆=1/2 𝑘𝑥⋅𝑥</a:t>
                </a:r>
                <a:endParaRPr lang="en-US" b="0" dirty="0" smtClean="0"/>
              </a:p>
              <a:p>
                <a:r>
                  <a:rPr lang="en-US" b="0" i="0" smtClean="0">
                    <a:latin typeface="Cambria Math"/>
                  </a:rPr>
                  <a:t>𝑃𝐸_𝑆=1/2 𝑘𝑥^2</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20</a:t>
            </a:fld>
            <a:endParaRPr lang="en-US"/>
          </a:p>
        </p:txBody>
      </p:sp>
    </p:spTree>
    <p:extLst>
      <p:ext uri="{BB962C8B-B14F-4D97-AF65-F5344CB8AC3E}">
        <p14:creationId xmlns:p14="http://schemas.microsoft.com/office/powerpoint/2010/main" val="431751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381000" y="685800"/>
            <a:ext cx="6096000" cy="3429000"/>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113320-AB5F-4DFC-9469-523E80112CA5}" type="slidenum">
              <a:rPr lang="en-US" smtClean="0"/>
              <a:pPr eaLnBrk="1" hangingPunct="1"/>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𝑊</m:t>
                      </m:r>
                      <m:r>
                        <a:rPr lang="en-US" b="0" i="1" smtClean="0">
                          <a:latin typeface="Cambria Math"/>
                        </a:rPr>
                        <m:t>=</m:t>
                      </m:r>
                      <m:r>
                        <a:rPr lang="en-US" b="0" i="1" smtClean="0">
                          <a:latin typeface="Cambria Math"/>
                        </a:rPr>
                        <m:t>𝐹𝑑</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𝑚</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e>
                        <m:sup>
                          <m:r>
                            <a:rPr lang="en-US" b="0" i="1" smtClean="0">
                              <a:latin typeface="Cambria Math"/>
                            </a:rPr>
                            <m:t>2</m:t>
                          </m:r>
                        </m:sup>
                      </m:sSup>
                      <m:r>
                        <a:rPr lang="en-US" b="0" i="1" smtClean="0">
                          <a:latin typeface="Cambria Math"/>
                        </a:rPr>
                        <m:t>=99.9 </m:t>
                      </m:r>
                      <m:r>
                        <a:rPr lang="en-US" b="0" i="1" smtClean="0">
                          <a:latin typeface="Cambria Math"/>
                        </a:rPr>
                        <m:t>𝐽</m:t>
                      </m:r>
                    </m:oMath>
                  </m:oMathPara>
                </a14:m>
                <a:endParaRPr lang="en-US" dirty="0"/>
              </a:p>
              <a:p>
                <a:endParaRPr lang="en-US" b="0"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𝑏</m:t>
                      </m:r>
                      <m:r>
                        <a:rPr lang="en-US" b="0" i="1" smtClean="0">
                          <a:latin typeface="Cambria Math"/>
                        </a:rPr>
                        <m:t>) </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bSup>
                        <m:sSubSupPr>
                          <m:ctrlPr>
                            <a:rPr lang="en-US" b="0" i="1" smtClean="0">
                              <a:latin typeface="Cambria Math" panose="02040503050406030204" pitchFamily="18" charset="0"/>
                            </a:rPr>
                          </m:ctrlPr>
                        </m:sSubSupPr>
                        <m:e>
                          <m:r>
                            <a:rPr lang="en-US" b="0" i="1" smtClean="0">
                              <a:latin typeface="Cambria Math"/>
                            </a:rPr>
                            <m:t>𝑥</m:t>
                          </m:r>
                        </m:e>
                        <m:sub>
                          <m:r>
                            <a:rPr lang="en-US" b="0" i="1" smtClean="0">
                              <a:latin typeface="Cambria Math"/>
                            </a:rPr>
                            <m:t>𝑓</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bSup>
                        <m:sSubSupPr>
                          <m:ctrlPr>
                            <a:rPr lang="en-US" b="0" i="1" smtClean="0">
                              <a:latin typeface="Cambria Math" panose="02040503050406030204" pitchFamily="18" charset="0"/>
                            </a:rPr>
                          </m:ctrlPr>
                        </m:sSubSupPr>
                        <m:e>
                          <m:r>
                            <a:rPr lang="en-US" b="0" i="1" smtClean="0">
                              <a:latin typeface="Cambria Math"/>
                            </a:rPr>
                            <m:t>𝑥</m:t>
                          </m:r>
                        </m:e>
                        <m:sub>
                          <m:r>
                            <a:rPr lang="en-US" b="0" i="1" smtClean="0">
                              <a:latin typeface="Cambria Math"/>
                            </a:rPr>
                            <m:t>0</m:t>
                          </m:r>
                        </m:sub>
                        <m:sup>
                          <m:r>
                            <a:rPr lang="en-US" b="0" i="1" smtClean="0">
                              <a:latin typeface="Cambria Math"/>
                            </a:rPr>
                            <m:t>2</m:t>
                          </m:r>
                        </m:sup>
                      </m:sSubSup>
                    </m:oMath>
                  </m:oMathPara>
                </a14:m>
                <a:endParaRPr lang="en-US"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+0=0+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𝑚</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e>
                        <m:sup>
                          <m:r>
                            <a:rPr lang="en-US" b="0" i="1" smtClean="0">
                              <a:latin typeface="Cambria Math"/>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0.025 </m:t>
                      </m:r>
                      <m:r>
                        <a:rPr lang="en-US" b="0" i="1" smtClean="0">
                          <a:latin typeface="Cambria Math"/>
                        </a:rPr>
                        <m:t>𝑘𝑔</m:t>
                      </m:r>
                      <m:r>
                        <a:rPr lang="en-US" b="0" i="1" smtClean="0">
                          <a:latin typeface="Cambria Math"/>
                        </a:rPr>
                        <m:t> </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=99.9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=3996</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=63.2</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 </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𝑃𝐸</m:t>
                          </m:r>
                        </m:e>
                        <m:sub>
                          <m:r>
                            <a:rPr lang="en-US" b="0" i="1" smtClean="0">
                              <a:latin typeface="Cambria Math"/>
                            </a:rPr>
                            <m:t>𝑆𝑓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m:t>
                          </m:r>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r>
                            <a:rPr lang="en-US" b="0" i="1" smtClean="0">
                              <a:latin typeface="Cambria Math"/>
                            </a:rPr>
                            <m:t>0</m:t>
                          </m:r>
                        </m:sub>
                      </m:sSub>
                    </m:oMath>
                  </m:oMathPara>
                </a14:m>
                <a:endParaRPr lang="en-US" b="0" dirty="0"/>
              </a:p>
              <a:p>
                <a:r>
                  <a:rPr lang="en-US" dirty="0"/>
                  <a:t>At end of barrel</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+0=0+0+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bSup>
                        <m:sSubSupPr>
                          <m:ctrlPr>
                            <a:rPr lang="en-US" b="0" i="1" smtClean="0">
                              <a:latin typeface="Cambria Math" panose="02040503050406030204" pitchFamily="18" charset="0"/>
                            </a:rPr>
                          </m:ctrlPr>
                        </m:sSubSupPr>
                        <m:e>
                          <m:r>
                            <a:rPr lang="en-US" b="0" i="1" smtClean="0">
                              <a:latin typeface="Cambria Math"/>
                            </a:rPr>
                            <m:t>𝑥</m:t>
                          </m:r>
                        </m:e>
                        <m:sub>
                          <m:r>
                            <a:rPr lang="en-US" b="0" i="1" smtClean="0">
                              <a:latin typeface="Cambria Math"/>
                            </a:rPr>
                            <m:t>0</m:t>
                          </m:r>
                        </m:sub>
                        <m:sup>
                          <m:r>
                            <a:rPr lang="en-US" b="0" i="1" smtClean="0">
                              <a:latin typeface="Cambria Math"/>
                            </a:rPr>
                            <m:t>2</m:t>
                          </m:r>
                        </m:sup>
                      </m:sSubSup>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9.80</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𝑚</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e>
                        <m:sup>
                          <m:r>
                            <a:rPr lang="en-US" b="0" i="1" smtClean="0">
                              <a:latin typeface="Cambria Math"/>
                            </a:rPr>
                            <m:t>2</m:t>
                          </m:r>
                        </m:sup>
                      </m:sSup>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0.025 </m:t>
                      </m:r>
                      <m:r>
                        <a:rPr lang="en-US" b="0" i="1" smtClean="0">
                          <a:latin typeface="Cambria Math"/>
                        </a:rPr>
                        <m:t>𝑘𝑔</m:t>
                      </m:r>
                      <m:r>
                        <a:rPr lang="en-US" b="0" i="1" smtClean="0">
                          <a:latin typeface="Cambria Math"/>
                        </a:rPr>
                        <m:t> </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+0.0147 </m:t>
                      </m:r>
                      <m:r>
                        <a:rPr lang="en-US" b="0" i="1" smtClean="0">
                          <a:latin typeface="Cambria Math"/>
                        </a:rPr>
                        <m:t>𝐽</m:t>
                      </m:r>
                      <m:r>
                        <a:rPr lang="en-US" b="0" i="1" smtClean="0">
                          <a:latin typeface="Cambria Math"/>
                        </a:rPr>
                        <m:t>=99.9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0.025 </m:t>
                      </m:r>
                      <m:r>
                        <a:rPr lang="en-US" b="0" i="1" smtClean="0">
                          <a:latin typeface="Cambria Math"/>
                        </a:rPr>
                        <m:t>𝑘𝑔</m:t>
                      </m:r>
                      <m:r>
                        <a:rPr lang="en-US" b="0" i="1" smtClean="0">
                          <a:latin typeface="Cambria Math"/>
                        </a:rPr>
                        <m:t> </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=99.8853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=3995.412</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𝑣</m:t>
                          </m:r>
                        </m:e>
                        <m:sub>
                          <m:r>
                            <a:rPr lang="en-US" i="1" dirty="0" smtClean="0">
                              <a:latin typeface="Cambria Math"/>
                            </a:rPr>
                            <m:t>𝑓</m:t>
                          </m:r>
                        </m:sub>
                      </m:sSub>
                      <m:r>
                        <a:rPr lang="en-US" i="1" dirty="0" smtClean="0">
                          <a:latin typeface="Cambria Math"/>
                        </a:rPr>
                        <m:t>=63.2</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oMath>
                  </m:oMathPara>
                </a14:m>
                <a:endParaRPr lang="en-US" dirty="0"/>
              </a:p>
              <a:p>
                <a:r>
                  <a:rPr lang="en-US" dirty="0"/>
                  <a:t>At top of path</a:t>
                </a:r>
              </a:p>
              <a:p>
                <a:pPr/>
                <a14:m>
                  <m:oMathPara xmlns:m="http://schemas.openxmlformats.org/officeDocument/2006/math">
                    <m:oMathParaPr>
                      <m:jc m:val="centerGroup"/>
                    </m:oMathParaPr>
                    <m:oMath xmlns:m="http://schemas.openxmlformats.org/officeDocument/2006/math">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m:t>
                          </m:r>
                          <m:r>
                            <a:rPr lang="en-US" b="0" i="1" smtClean="0">
                              <a:latin typeface="Cambria Math"/>
                            </a:rPr>
                            <m:t>0</m:t>
                          </m:r>
                        </m:sub>
                      </m:sSub>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0</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m:t>
                      </m:r>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9.80</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63.2</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0.49 </m:t>
                          </m:r>
                          <m:r>
                            <a:rPr lang="en-US" b="0" i="1" smtClean="0">
                              <a:latin typeface="Cambria Math"/>
                            </a:rPr>
                            <m:t>𝑘𝑔</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=99.9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=204 </m:t>
                      </m:r>
                      <m:r>
                        <a:rPr lang="en-US" b="0" i="1" smtClean="0">
                          <a:latin typeface="Cambria Math"/>
                        </a:rPr>
                        <m:t>𝑚</m:t>
                      </m:r>
                    </m:oMath>
                  </m:oMathPara>
                </a14:m>
                <a:endParaRPr lang="en-US" b="0" dirty="0"/>
              </a:p>
            </p:txBody>
          </p:sp>
        </mc:Choice>
        <mc:Fallback xmlns="">
          <p:sp>
            <p:nvSpPr>
              <p:cNvPr id="3" name="Notes Placeholder 2"/>
              <p:cNvSpPr>
                <a:spLocks noGrp="1"/>
              </p:cNvSpPr>
              <p:nvPr>
                <p:ph type="body" idx="1"/>
              </p:nvPr>
            </p:nvSpPr>
            <p:spPr/>
            <p:txBody>
              <a:bodyPr/>
              <a:lstStyle/>
              <a:p>
                <a:r>
                  <a:rPr lang="en-US" b="0" i="0" smtClean="0">
                    <a:latin typeface="Cambria Math"/>
                  </a:rPr>
                  <a:t>𝑎) 𝑊=𝐹𝑑</a:t>
                </a:r>
                <a:endParaRPr lang="en-US" b="0" dirty="0" smtClean="0"/>
              </a:p>
              <a:p>
                <a:r>
                  <a:rPr lang="en-US" b="0" i="0" smtClean="0">
                    <a:latin typeface="Cambria Math"/>
                  </a:rPr>
                  <a:t>𝑊=1/2 𝑘𝑥^2</a:t>
                </a:r>
                <a:endParaRPr lang="en-US" b="0" dirty="0" smtClean="0"/>
              </a:p>
              <a:p>
                <a:r>
                  <a:rPr lang="en-US" b="0" i="0" smtClean="0">
                    <a:latin typeface="Cambria Math"/>
                  </a:rPr>
                  <a:t>𝑊=1/2 (2.22×〖10〗^5  𝑁/𝑚) (0.03 𝑚)^2=99.9 𝐽</a:t>
                </a:r>
                <a:endParaRPr lang="en-US" dirty="0" smtClean="0"/>
              </a:p>
              <a:p>
                <a:endParaRPr lang="en-US" b="0" i="1" dirty="0" smtClean="0">
                  <a:latin typeface="Cambria Math"/>
                </a:endParaRPr>
              </a:p>
              <a:p>
                <a:r>
                  <a:rPr lang="en-US" b="0" i="0" smtClean="0">
                    <a:latin typeface="Cambria Math"/>
                  </a:rPr>
                  <a:t>𝑏) 𝐾𝐸_𝑓+𝑃𝐸_𝑓=𝐾𝐸_0+𝑃𝐸_0</a:t>
                </a:r>
                <a:endParaRPr lang="en-US" b="0" dirty="0" smtClean="0"/>
              </a:p>
              <a:p>
                <a:r>
                  <a:rPr lang="en-US" b="0" i="0" smtClean="0">
                    <a:latin typeface="Cambria Math"/>
                  </a:rPr>
                  <a:t>1/2 𝑚𝑣_𝑓^2+1/2 𝑘𝑥_𝑓^2=1/2 𝑚𝑣_0^2+1/2 𝑘𝑥_0^2</a:t>
                </a:r>
                <a:endParaRPr lang="en-US" dirty="0" smtClean="0"/>
              </a:p>
              <a:p>
                <a:r>
                  <a:rPr lang="en-US" b="0" i="0" smtClean="0">
                    <a:latin typeface="Cambria Math"/>
                  </a:rPr>
                  <a:t>1/2 (0.050 𝑘𝑔) 𝑣_𝑓^2+0=0+1/2 (2.22×〖10〗^5  𝑁/𝑚) (0.03 𝑚)^2</a:t>
                </a:r>
                <a:endParaRPr lang="en-US" b="0" dirty="0" smtClean="0"/>
              </a:p>
              <a:p>
                <a:r>
                  <a:rPr lang="en-US" b="0" i="0" smtClean="0">
                    <a:latin typeface="Cambria Math"/>
                  </a:rPr>
                  <a:t>0.025 𝑘𝑔 𝑣_𝑓^2=99.9 𝐽</a:t>
                </a:r>
                <a:endParaRPr lang="en-US" b="0" dirty="0" smtClean="0"/>
              </a:p>
              <a:p>
                <a:r>
                  <a:rPr lang="en-US" b="0" i="0" smtClean="0">
                    <a:latin typeface="Cambria Math"/>
                  </a:rPr>
                  <a:t>𝑣_𝑓^2=3996 𝑚^2/𝑠^2 </a:t>
                </a:r>
                <a:endParaRPr lang="en-US" b="0" dirty="0" smtClean="0"/>
              </a:p>
              <a:p>
                <a:r>
                  <a:rPr lang="en-US" b="0" i="0" smtClean="0">
                    <a:latin typeface="Cambria Math"/>
                  </a:rPr>
                  <a:t>𝑣_𝑓=63.2 𝑚/𝑠</a:t>
                </a:r>
                <a:endParaRPr lang="en-US" b="0" dirty="0" smtClean="0"/>
              </a:p>
              <a:p>
                <a:r>
                  <a:rPr lang="en-US" b="0" i="0" smtClean="0">
                    <a:latin typeface="Cambria Math"/>
                  </a:rPr>
                  <a:t>𝑐) 𝐾𝐸_𝑓+𝑃𝐸_𝐺𝑓+〖𝑃𝐸〗_𝑆𝑓=𝐾𝐸_0+𝑃𝐸_𝐺0+𝑃𝐸_𝑆0</a:t>
                </a:r>
                <a:endParaRPr lang="en-US" b="0" dirty="0" smtClean="0"/>
              </a:p>
              <a:p>
                <a:r>
                  <a:rPr lang="en-US" dirty="0" smtClean="0"/>
                  <a:t>At end of barrel</a:t>
                </a:r>
              </a:p>
              <a:p>
                <a:r>
                  <a:rPr lang="en-US" b="0" i="0" smtClean="0">
                    <a:latin typeface="Cambria Math"/>
                  </a:rPr>
                  <a:t>1/2 𝑚𝑣_𝑓^2+𝑚𝑔ℎ_𝑓+0=0+0+</a:t>
                </a:r>
                <a:r>
                  <a:rPr lang="en-US" b="0" i="0" smtClean="0">
                    <a:latin typeface="Cambria Math"/>
                  </a:rPr>
                  <a:t>1</a:t>
                </a:r>
                <a:r>
                  <a:rPr lang="en-US" b="0" i="0" smtClean="0">
                    <a:latin typeface="Cambria Math"/>
                  </a:rPr>
                  <a:t>/</a:t>
                </a:r>
                <a:r>
                  <a:rPr lang="en-US" b="0" i="0" smtClean="0">
                    <a:latin typeface="Cambria Math"/>
                  </a:rPr>
                  <a:t>2 𝑘𝑥_0^2</a:t>
                </a:r>
                <a:endParaRPr lang="en-US" b="0" dirty="0" smtClean="0"/>
              </a:p>
              <a:p>
                <a:r>
                  <a:rPr lang="en-US" b="0" i="0" smtClean="0">
                    <a:latin typeface="Cambria Math"/>
                  </a:rPr>
                  <a:t>1/2 (0.050 𝑘𝑔) 𝑣_𝑓^2+(0.050 𝑘𝑔)(9.80 𝑚/𝑠^2 )(0.03 𝑚)=</a:t>
                </a:r>
                <a:r>
                  <a:rPr lang="en-US" b="0" i="0" smtClean="0">
                    <a:latin typeface="Cambria Math"/>
                  </a:rPr>
                  <a:t>1</a:t>
                </a:r>
                <a:r>
                  <a:rPr lang="en-US" b="0" i="0" smtClean="0">
                    <a:latin typeface="Cambria Math"/>
                  </a:rPr>
                  <a:t>/</a:t>
                </a:r>
                <a:r>
                  <a:rPr lang="en-US" b="0" i="0" smtClean="0">
                    <a:latin typeface="Cambria Math"/>
                  </a:rPr>
                  <a:t>2 (2.22×〖10〗^5  𝑁/𝑚) (0.03 𝑚)^2</a:t>
                </a:r>
                <a:endParaRPr lang="en-US" dirty="0" smtClean="0"/>
              </a:p>
              <a:p>
                <a:r>
                  <a:rPr lang="en-US" b="0" i="0" smtClean="0">
                    <a:latin typeface="Cambria Math"/>
                  </a:rPr>
                  <a:t>0.025 𝑘𝑔 𝑣_𝑓^2+0.0147 𝐽=99.9 𝐽</a:t>
                </a:r>
                <a:endParaRPr lang="en-US" b="0" dirty="0" smtClean="0"/>
              </a:p>
              <a:p>
                <a:r>
                  <a:rPr lang="en-US" b="0" i="0" smtClean="0">
                    <a:latin typeface="Cambria Math"/>
                  </a:rPr>
                  <a:t>0.025 𝑘𝑔 𝑣_𝑓^2=99.8853 𝐽</a:t>
                </a:r>
                <a:endParaRPr lang="en-US" b="0" dirty="0" smtClean="0"/>
              </a:p>
              <a:p>
                <a:r>
                  <a:rPr lang="en-US" b="0" i="0" smtClean="0">
                    <a:latin typeface="Cambria Math"/>
                  </a:rPr>
                  <a:t>𝑣_𝑓^2=3995.412 𝑚^2/𝑠^2 </a:t>
                </a:r>
                <a:endParaRPr lang="en-US" b="0" dirty="0" smtClean="0"/>
              </a:p>
              <a:p>
                <a:r>
                  <a:rPr lang="en-US" b="0" i="0" dirty="0" smtClean="0">
                    <a:latin typeface="Cambria Math"/>
                  </a:rPr>
                  <a:t>𝑣_</a:t>
                </a:r>
                <a:r>
                  <a:rPr lang="en-US" i="0" dirty="0" smtClean="0">
                    <a:latin typeface="Cambria Math"/>
                  </a:rPr>
                  <a:t>𝑓=63.2 𝑚/𝑠</a:t>
                </a:r>
                <a:endParaRPr lang="en-US" dirty="0" smtClean="0"/>
              </a:p>
              <a:p>
                <a:r>
                  <a:rPr lang="en-US" dirty="0" smtClean="0"/>
                  <a:t>At top of path</a:t>
                </a:r>
              </a:p>
              <a:p>
                <a:r>
                  <a:rPr lang="en-US" b="0" i="0" smtClean="0">
                    <a:latin typeface="Cambria Math"/>
                  </a:rPr>
                  <a:t>𝐾𝐸_𝑓+𝑃𝐸_𝐺𝑓=𝐾𝐸_0+𝑃𝐸_𝐺0</a:t>
                </a:r>
                <a:endParaRPr lang="en-US" b="0" dirty="0" smtClean="0"/>
              </a:p>
              <a:p>
                <a:r>
                  <a:rPr lang="en-US" b="0" i="0" smtClean="0">
                    <a:latin typeface="Cambria Math"/>
                  </a:rPr>
                  <a:t>1/2 𝑚𝑣_𝑓^2+𝑚𝑔ℎ_𝑓=1/2</a:t>
                </a:r>
                <a:r>
                  <a:rPr lang="en-US" b="0" i="0" smtClean="0">
                    <a:latin typeface="Cambria Math"/>
                  </a:rPr>
                  <a:t> 𝑚</a:t>
                </a:r>
                <a:r>
                  <a:rPr lang="en-US" b="0" i="0" smtClean="0">
                    <a:latin typeface="Cambria Math"/>
                  </a:rPr>
                  <a:t>𝑣_0^2</a:t>
                </a:r>
                <a:r>
                  <a:rPr lang="en-US" b="0" i="0" smtClean="0">
                    <a:latin typeface="Cambria Math"/>
                  </a:rPr>
                  <a:t>+𝑚𝑔ℎ_0</a:t>
                </a:r>
                <a:endParaRPr lang="en-US" b="0" dirty="0" smtClean="0"/>
              </a:p>
              <a:p>
                <a:r>
                  <a:rPr lang="en-US" b="0" i="0" smtClean="0">
                    <a:latin typeface="Cambria Math"/>
                  </a:rPr>
                  <a:t>0+(0.050 𝑘𝑔)(9.80 𝑚/𝑠^2 ) ℎ_𝑓=1/2 (0.050 𝑘𝑔) (63.2 𝑚/𝑠)^2+0</a:t>
                </a:r>
                <a:endParaRPr lang="en-US" b="0" dirty="0" smtClean="0"/>
              </a:p>
              <a:p>
                <a:r>
                  <a:rPr lang="en-US" b="0" i="0" smtClean="0">
                    <a:latin typeface="Cambria Math"/>
                  </a:rPr>
                  <a:t>(0.49 𝑘𝑔⋅𝑚/𝑠^2 ) ℎ_𝑓=99.9 𝐽</a:t>
                </a:r>
                <a:endParaRPr lang="en-US" b="0" dirty="0" smtClean="0"/>
              </a:p>
              <a:p>
                <a:r>
                  <a:rPr lang="en-US" b="0" i="0" smtClean="0">
                    <a:latin typeface="Cambria Math"/>
                  </a:rPr>
                  <a:t>ℎ_𝑓=204 𝑚</a:t>
                </a:r>
                <a:endParaRPr lang="en-US" b="0" dirty="0" smtClean="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25</a:t>
            </a:fld>
            <a:endParaRPr lang="en-US"/>
          </a:p>
        </p:txBody>
      </p:sp>
    </p:spTree>
    <p:extLst>
      <p:ext uri="{BB962C8B-B14F-4D97-AF65-F5344CB8AC3E}">
        <p14:creationId xmlns:p14="http://schemas.microsoft.com/office/powerpoint/2010/main" val="181704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0</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Sup>
                        <m:sSubSupPr>
                          <m:ctrlPr>
                            <a:rPr lang="en-US" b="0" i="1" smtClean="0">
                              <a:latin typeface="Cambria Math" panose="02040503050406030204" pitchFamily="18" charset="0"/>
                            </a:rPr>
                          </m:ctrlPr>
                        </m:sSubSupPr>
                        <m:e>
                          <m:r>
                            <a:rPr lang="en-US" b="0" i="1" smtClean="0">
                              <a:latin typeface="Cambria Math"/>
                            </a:rPr>
                            <m:t>𝑚𝑣</m:t>
                          </m:r>
                        </m:e>
                        <m:sub>
                          <m:r>
                            <a:rPr lang="en-US" b="0" i="1" smtClean="0">
                              <a:latin typeface="Cambria Math"/>
                            </a:rPr>
                            <m:t>𝑓</m:t>
                          </m:r>
                        </m:sub>
                        <m:sup>
                          <m:r>
                            <a:rPr lang="en-US" b="0" i="1" smtClean="0">
                              <a:latin typeface="Cambria Math"/>
                            </a:rPr>
                            <m:t>2</m:t>
                          </m:r>
                        </m:sup>
                      </m:sSubSup>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50 </m:t>
                          </m:r>
                          <m:r>
                            <a:rPr lang="en-US" b="0" i="1" smtClean="0">
                              <a:latin typeface="Cambria Math"/>
                            </a:rPr>
                            <m:t>𝑚</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20</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oMath>
                  </m:oMathPara>
                </a14:m>
                <a:endParaRPr lang="en-US" b="0" i="1"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=37.1 </m:t>
                      </m:r>
                      <m:r>
                        <a:rPr lang="en-US" b="0" i="1" smtClean="0">
                          <a:latin typeface="Cambria Math"/>
                        </a:rPr>
                        <m:t>𝑚</m:t>
                      </m:r>
                      <m:r>
                        <a:rPr lang="en-US" b="0" i="1" smtClean="0">
                          <a:latin typeface="Cambria Math"/>
                        </a:rPr>
                        <m:t>/</m:t>
                      </m:r>
                      <m:r>
                        <a:rPr lang="en-US" b="0" i="1" smtClean="0">
                          <a:latin typeface="Cambria Math"/>
                        </a:rPr>
                        <m:t>𝑠</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𝑃𝐸_0+𝐾𝐸_0=𝑃𝐸_𝑓+𝐾𝐸_𝑓</a:t>
                </a:r>
                <a:endParaRPr lang="en-US" b="0" dirty="0" smtClean="0"/>
              </a:p>
              <a:p>
                <a:r>
                  <a:rPr lang="en-US" b="0" i="0" smtClean="0">
                    <a:latin typeface="Cambria Math"/>
                  </a:rPr>
                  <a:t>𝑚𝑔ℎ_0+1/2 𝑚𝑣_0^2=𝑚𝑔ℎ_𝑓+1/2 〖𝑚𝑣〗_𝑓^2</a:t>
                </a:r>
                <a:endParaRPr lang="en-US" b="0" dirty="0" smtClean="0"/>
              </a:p>
              <a:p>
                <a:r>
                  <a:rPr lang="en-US" b="0" i="0" smtClean="0">
                    <a:latin typeface="Cambria Math"/>
                  </a:rPr>
                  <a:t>(1500 𝑘𝑔)(9.8 𝑚/𝑠^2 )(50 𝑚)+1/2 (1500 𝑘𝑔) (20 𝑚/𝑠)^2=0+1/2 (1500 𝑘𝑔) 𝑣_𝑓^2</a:t>
                </a:r>
                <a:endParaRPr lang="en-US" b="0" i="1" dirty="0" smtClean="0"/>
              </a:p>
              <a:p>
                <a:r>
                  <a:rPr lang="en-US" b="0" i="0" smtClean="0">
                    <a:latin typeface="Cambria Math"/>
                  </a:rPr>
                  <a:t>𝑣_𝑓=37.1 𝑚/𝑠</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26</a:t>
            </a:fld>
            <a:endParaRPr lang="en-US"/>
          </a:p>
        </p:txBody>
      </p:sp>
    </p:spTree>
    <p:extLst>
      <p:ext uri="{BB962C8B-B14F-4D97-AF65-F5344CB8AC3E}">
        <p14:creationId xmlns:p14="http://schemas.microsoft.com/office/powerpoint/2010/main" val="4101978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81000" y="685800"/>
            <a:ext cx="6096000" cy="3429000"/>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2D86C9-19DA-4A81-ABF0-05CA6EE2240B}" type="slidenum">
              <a:rPr lang="en-US" smtClean="0"/>
              <a:pPr eaLnBrk="1" hangingPunct="1"/>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381000" y="685800"/>
            <a:ext cx="6096000" cy="3429000"/>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B315FF-73C6-405A-B642-E915A37E4309}" type="slidenum">
              <a:rPr lang="en-US" smtClean="0"/>
              <a:pPr eaLnBrk="1" hangingPunct="1"/>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7B1CE-6D22-40A9-867F-9B13EF9264E9}" type="slidenum">
              <a:rPr lang="en-US" smtClean="0"/>
              <a:pPr eaLnBrk="1" hangingPunct="1"/>
              <a:t>32</a:t>
            </a:fld>
            <a:endParaRPr lang="en-US"/>
          </a:p>
        </p:txBody>
      </p:sp>
      <p:sp>
        <p:nvSpPr>
          <p:cNvPr id="972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972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𝑓</m:t>
                          </m:r>
                        </m:sub>
                      </m:sSub>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0</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𝑊</m:t>
                          </m:r>
                        </m:e>
                        <m:sub>
                          <m:r>
                            <a:rPr lang="en-US" b="0" i="1" dirty="0" smtClean="0">
                              <a:latin typeface="Cambria Math"/>
                            </a:rPr>
                            <m:t>𝑛𝑐</m:t>
                          </m:r>
                        </m:sub>
                      </m:sSub>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𝑓</m:t>
                          </m:r>
                        </m:sub>
                      </m:sSub>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1</m:t>
                          </m:r>
                        </m:num>
                        <m:den>
                          <m:r>
                            <a:rPr lang="en-US" b="0" i="1" smtClean="0">
                              <a:latin typeface="Cambria Math"/>
                              <a:sym typeface="Symbol" pitchFamily="18" charset="2"/>
                            </a:rPr>
                            <m:t>2</m:t>
                          </m:r>
                        </m:den>
                      </m:f>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sSup>
                        <m:sSupPr>
                          <m:ctrlPr>
                            <a:rPr lang="en-US" b="0" i="1" smtClean="0">
                              <a:latin typeface="Cambria Math" panose="02040503050406030204" pitchFamily="18" charset="0"/>
                              <a:sym typeface="Symbol" pitchFamily="18" charset="2"/>
                            </a:rPr>
                          </m:ctrlPr>
                        </m:sSupPr>
                        <m:e>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0</m:t>
                              </m:r>
                            </m:e>
                          </m:d>
                        </m:e>
                        <m:sup>
                          <m:r>
                            <a:rPr lang="en-US" b="0" i="1" smtClean="0">
                              <a:latin typeface="Cambria Math"/>
                              <a:sym typeface="Symbol" pitchFamily="18" charset="2"/>
                            </a:rPr>
                            <m:t>2</m:t>
                          </m:r>
                        </m:sup>
                      </m:sSup>
                      <m:r>
                        <a:rPr lang="en-US" b="0" i="1"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9.8</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𝑚</m:t>
                              </m:r>
                            </m:num>
                            <m:den>
                              <m:sSup>
                                <m:sSupPr>
                                  <m:ctrlPr>
                                    <a:rPr lang="en-US" b="0" i="1" smtClean="0">
                                      <a:latin typeface="Cambria Math" panose="02040503050406030204" pitchFamily="18" charset="0"/>
                                      <a:sym typeface="Symbol" pitchFamily="18" charset="2"/>
                                    </a:rPr>
                                  </m:ctrlPr>
                                </m:sSupPr>
                                <m:e>
                                  <m:r>
                                    <a:rPr lang="en-US" b="0" i="1" smtClean="0">
                                      <a:latin typeface="Cambria Math"/>
                                      <a:sym typeface="Symbol" pitchFamily="18" charset="2"/>
                                    </a:rPr>
                                    <m:t>𝑠</m:t>
                                  </m:r>
                                </m:e>
                                <m:sup>
                                  <m:r>
                                    <a:rPr lang="en-US" b="0" i="1" smtClean="0">
                                      <a:latin typeface="Cambria Math"/>
                                      <a:sym typeface="Symbol" pitchFamily="18" charset="2"/>
                                    </a:rPr>
                                    <m:t>2</m:t>
                                  </m:r>
                                </m:sup>
                              </m:sSup>
                            </m:den>
                          </m:f>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0</m:t>
                          </m:r>
                        </m:e>
                      </m:d>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𝑊</m:t>
                          </m:r>
                        </m:e>
                        <m:sub>
                          <m:r>
                            <a:rPr lang="en-US" b="0" i="1" smtClean="0">
                              <a:latin typeface="Cambria Math"/>
                              <a:sym typeface="Symbol" pitchFamily="18" charset="2"/>
                            </a:rPr>
                            <m:t>𝑛𝑐</m:t>
                          </m:r>
                        </m:sub>
                      </m:sSub>
                      <m:r>
                        <a:rPr lang="en-US" b="0" i="1" smtClean="0">
                          <a:latin typeface="Cambria Math"/>
                          <a:sym typeface="Symbol" pitchFamily="18" charset="2"/>
                        </a:rPr>
                        <m:t>=</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1</m:t>
                          </m:r>
                        </m:num>
                        <m:den>
                          <m:r>
                            <a:rPr lang="en-US" b="0" i="1" smtClean="0">
                              <a:latin typeface="Cambria Math"/>
                              <a:sym typeface="Symbol" pitchFamily="18" charset="2"/>
                            </a:rPr>
                            <m:t>2</m:t>
                          </m:r>
                        </m:den>
                      </m:f>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sSup>
                        <m:sSupPr>
                          <m:ctrlPr>
                            <a:rPr lang="en-US" b="0" i="1" smtClean="0">
                              <a:latin typeface="Cambria Math" panose="02040503050406030204" pitchFamily="18" charset="0"/>
                              <a:sym typeface="Symbol" pitchFamily="18" charset="2"/>
                            </a:rPr>
                          </m:ctrlPr>
                        </m:sSupPr>
                        <m:e>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500</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𝑚</m:t>
                                  </m:r>
                                </m:num>
                                <m:den>
                                  <m:r>
                                    <a:rPr lang="en-US" b="0" i="1" smtClean="0">
                                      <a:latin typeface="Cambria Math"/>
                                      <a:sym typeface="Symbol" pitchFamily="18" charset="2"/>
                                    </a:rPr>
                                    <m:t>𝑠</m:t>
                                  </m:r>
                                </m:den>
                              </m:f>
                            </m:e>
                          </m:d>
                        </m:e>
                        <m:sup>
                          <m:r>
                            <a:rPr lang="en-US" b="0" i="1" smtClean="0">
                              <a:latin typeface="Cambria Math"/>
                              <a:sym typeface="Symbol" pitchFamily="18" charset="2"/>
                            </a:rPr>
                            <m:t>2</m:t>
                          </m:r>
                        </m:sup>
                      </m:sSup>
                      <m:r>
                        <a:rPr lang="en-US" b="0" i="1"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9.8</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𝑚</m:t>
                              </m:r>
                            </m:num>
                            <m:den>
                              <m:sSup>
                                <m:sSupPr>
                                  <m:ctrlPr>
                                    <a:rPr lang="en-US" b="0" i="1" smtClean="0">
                                      <a:latin typeface="Cambria Math" panose="02040503050406030204" pitchFamily="18" charset="0"/>
                                      <a:sym typeface="Symbol" pitchFamily="18" charset="2"/>
                                    </a:rPr>
                                  </m:ctrlPr>
                                </m:sSupPr>
                                <m:e>
                                  <m:r>
                                    <a:rPr lang="en-US" b="0" i="1" smtClean="0">
                                      <a:latin typeface="Cambria Math"/>
                                      <a:sym typeface="Symbol" pitchFamily="18" charset="2"/>
                                    </a:rPr>
                                    <m:t>𝑠</m:t>
                                  </m:r>
                                </m:e>
                                <m:sup>
                                  <m:r>
                                    <a:rPr lang="en-US" b="0" i="1" smtClean="0">
                                      <a:latin typeface="Cambria Math"/>
                                      <a:sym typeface="Symbol" pitchFamily="18" charset="2"/>
                                    </a:rPr>
                                    <m:t>2</m:t>
                                  </m:r>
                                </m:sup>
                              </m:sSup>
                            </m:den>
                          </m:f>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5000 </m:t>
                          </m:r>
                          <m:r>
                            <a:rPr lang="en-US" b="0" i="1" smtClean="0">
                              <a:latin typeface="Cambria Math"/>
                              <a:sym typeface="Symbol" pitchFamily="18" charset="2"/>
                            </a:rPr>
                            <m:t>𝑚</m:t>
                          </m:r>
                        </m:e>
                      </m:d>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𝑊</m:t>
                          </m:r>
                        </m:e>
                        <m:sub>
                          <m:r>
                            <a:rPr lang="en-US" b="0" i="1" dirty="0" smtClean="0">
                              <a:latin typeface="Cambria Math"/>
                              <a:sym typeface="Symbol" pitchFamily="18" charset="2"/>
                            </a:rPr>
                            <m:t>𝑛𝑐</m:t>
                          </m:r>
                        </m:sub>
                      </m:sSub>
                      <m:r>
                        <a:rPr lang="en-US" i="1" dirty="0" smtClean="0">
                          <a:latin typeface="Cambria Math"/>
                          <a:sym typeface="Symbol" pitchFamily="18" charset="2"/>
                        </a:rPr>
                        <m:t>=2.50</m:t>
                      </m:r>
                      <m:r>
                        <a:rPr lang="en-US" b="0" i="1" dirty="0" smtClean="0">
                          <a:latin typeface="Cambria Math"/>
                          <a:sym typeface="Symbol" pitchFamily="18" charset="2"/>
                        </a:rPr>
                        <m:t>×</m:t>
                      </m:r>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10</m:t>
                          </m:r>
                        </m:e>
                        <m:sup>
                          <m:r>
                            <a:rPr lang="en-US" b="0" i="1" dirty="0" smtClean="0">
                              <a:latin typeface="Cambria Math"/>
                              <a:sym typeface="Symbol" pitchFamily="18" charset="2"/>
                            </a:rPr>
                            <m:t>7</m:t>
                          </m:r>
                        </m:sup>
                      </m:sSup>
                      <m:r>
                        <a:rPr lang="en-US" b="0" i="1" dirty="0" smtClean="0">
                          <a:latin typeface="Cambria Math"/>
                          <a:sym typeface="Symbol" pitchFamily="18" charset="2"/>
                        </a:rPr>
                        <m:t> </m:t>
                      </m:r>
                      <m:r>
                        <a:rPr lang="en-US" i="1" dirty="0" smtClean="0">
                          <a:latin typeface="Cambria Math"/>
                          <a:sym typeface="Symbol" pitchFamily="18" charset="2"/>
                        </a:rPr>
                        <m:t>𝐽</m:t>
                      </m:r>
                      <m:r>
                        <a:rPr lang="en-US" i="1" dirty="0" smtClean="0">
                          <a:latin typeface="Cambria Math"/>
                          <a:sym typeface="Symbol" pitchFamily="18" charset="2"/>
                        </a:rPr>
                        <m:t>+9.80×</m:t>
                      </m:r>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10</m:t>
                          </m:r>
                        </m:e>
                        <m:sup>
                          <m:r>
                            <a:rPr lang="en-US" b="0" i="1" dirty="0" smtClean="0">
                              <a:latin typeface="Cambria Math"/>
                              <a:sym typeface="Symbol" pitchFamily="18" charset="2"/>
                            </a:rPr>
                            <m:t>6</m:t>
                          </m:r>
                        </m:sup>
                      </m:sSup>
                      <m:r>
                        <a:rPr lang="en-US" b="0" i="1" dirty="0" smtClean="0">
                          <a:latin typeface="Cambria Math"/>
                          <a:sym typeface="Symbol" pitchFamily="18" charset="2"/>
                        </a:rPr>
                        <m:t> </m:t>
                      </m:r>
                      <m:r>
                        <a:rPr lang="en-US" i="1" dirty="0" smtClean="0">
                          <a:latin typeface="Cambria Math"/>
                          <a:sym typeface="Symbol" pitchFamily="18" charset="2"/>
                        </a:rPr>
                        <m:t>𝐽</m:t>
                      </m:r>
                      <m:r>
                        <a:rPr lang="en-US" i="1" dirty="0" smtClean="0">
                          <a:latin typeface="Cambria Math"/>
                          <a:sym typeface="Symbol" pitchFamily="18" charset="2"/>
                        </a:rPr>
                        <m:t> </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𝑊</m:t>
                          </m:r>
                        </m:e>
                        <m:sub>
                          <m:r>
                            <a:rPr lang="en-US" b="0" i="1" dirty="0" smtClean="0">
                              <a:latin typeface="Cambria Math"/>
                              <a:sym typeface="Symbol" pitchFamily="18" charset="2"/>
                            </a:rPr>
                            <m:t>𝑛𝑐</m:t>
                          </m:r>
                        </m:sub>
                      </m:sSub>
                      <m:r>
                        <a:rPr lang="en-US" i="1" dirty="0" smtClean="0">
                          <a:latin typeface="Cambria Math"/>
                          <a:sym typeface="Symbol" pitchFamily="18" charset="2"/>
                        </a:rPr>
                        <m:t>=3.48</m:t>
                      </m:r>
                      <m:r>
                        <a:rPr lang="en-US" b="0" i="1" dirty="0" smtClean="0">
                          <a:latin typeface="Cambria Math"/>
                          <a:sym typeface="Symbol" pitchFamily="18" charset="2"/>
                        </a:rPr>
                        <m:t>×</m:t>
                      </m:r>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10</m:t>
                          </m:r>
                        </m:e>
                        <m:sup>
                          <m:r>
                            <a:rPr lang="en-US" b="0" i="1" dirty="0" smtClean="0">
                              <a:latin typeface="Cambria Math"/>
                              <a:sym typeface="Symbol" pitchFamily="18" charset="2"/>
                            </a:rPr>
                            <m:t>7</m:t>
                          </m:r>
                        </m:sup>
                      </m:sSup>
                      <m:r>
                        <a:rPr lang="en-US" b="0" i="1" dirty="0" smtClean="0">
                          <a:latin typeface="Cambria Math"/>
                          <a:sym typeface="Symbol" pitchFamily="18" charset="2"/>
                        </a:rPr>
                        <m:t> </m:t>
                      </m:r>
                      <m:r>
                        <a:rPr lang="en-US" i="1" dirty="0" smtClean="0">
                          <a:latin typeface="Cambria Math"/>
                          <a:sym typeface="Symbol" pitchFamily="18" charset="2"/>
                        </a:rPr>
                        <m:t>𝐽</m:t>
                      </m:r>
                    </m:oMath>
                  </m:oMathPara>
                </a14:m>
                <a:endParaRPr lang="en-US" baseline="-25000" dirty="0">
                  <a:sym typeface="Symbol" pitchFamily="18" charset="2"/>
                </a:endParaRPr>
              </a:p>
            </p:txBody>
          </p:sp>
        </mc:Choice>
        <mc:Fallback xmlns="">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𝐸_0+</a:t>
                </a:r>
                <a:r>
                  <a:rPr lang="en-US" i="0" dirty="0" smtClean="0">
                    <a:latin typeface="Cambria Math"/>
                  </a:rPr>
                  <a:t>𝑊</a:t>
                </a:r>
                <a:r>
                  <a:rPr lang="en-US" b="0" i="0" dirty="0" smtClean="0">
                    <a:latin typeface="Cambria Math"/>
                  </a:rPr>
                  <a:t>_𝑛𝑐</a:t>
                </a:r>
                <a:r>
                  <a:rPr lang="en-US" i="0" dirty="0" smtClean="0">
                    <a:latin typeface="Cambria Math"/>
                  </a:rPr>
                  <a:t>=</a:t>
                </a:r>
                <a:r>
                  <a:rPr lang="en-US" b="0" i="0" dirty="0" smtClean="0">
                    <a:latin typeface="Cambria Math"/>
                  </a:rPr>
                  <a:t>𝐸_𝑓</a:t>
                </a:r>
                <a:endParaRPr lang="en-US" dirty="0" smtClean="0">
                  <a:sym typeface="Symbol" pitchFamily="18" charset="2"/>
                </a:endParaRPr>
              </a:p>
              <a:p>
                <a:pPr eaLnBrk="1" hangingPunct="1"/>
                <a:r>
                  <a:rPr lang="en-US" b="0" i="0" dirty="0" smtClean="0">
                    <a:latin typeface="Cambria Math"/>
                  </a:rPr>
                  <a:t>1/2 𝑚𝑣_0^2+𝑚𝑔ℎ_0+𝑊_𝑛𝑐=1/2 𝑚𝑣_𝑓^2+𝑚𝑔ℎ_𝑓</a:t>
                </a:r>
                <a:endParaRPr lang="en-US" b="0" i="1" dirty="0" smtClean="0">
                  <a:latin typeface="Cambria Math"/>
                </a:endParaRPr>
              </a:p>
              <a:p>
                <a:pPr eaLnBrk="1" hangingPunct="1"/>
                <a:r>
                  <a:rPr lang="en-US" b="0" i="0" smtClean="0">
                    <a:latin typeface="Cambria Math"/>
                    <a:sym typeface="Symbol" pitchFamily="18" charset="2"/>
                  </a:rPr>
                  <a:t>1/2 (200 𝑘𝑔) (0)^2+(200 𝑘𝑔)(9.8 𝑚/𝑠^2 )(0)+𝑊_𝑛𝑐=1/2 (200 𝑘𝑔) (500 𝑚/𝑠)^2+(200 𝑘𝑔)(9.8 𝑚/𝑠^2 )(5000 𝑚)</a:t>
                </a:r>
                <a:endParaRPr lang="en-US" i="1" dirty="0" smtClean="0">
                  <a:latin typeface="Cambria Math"/>
                  <a:sym typeface="Symbol" pitchFamily="18" charset="2"/>
                </a:endParaRPr>
              </a:p>
              <a:p>
                <a:pPr eaLnBrk="1" hangingPunct="1"/>
                <a:r>
                  <a:rPr lang="en-US" b="0" i="0" dirty="0" smtClean="0">
                    <a:latin typeface="Cambria Math"/>
                    <a:sym typeface="Symbol" pitchFamily="18" charset="2"/>
                  </a:rPr>
                  <a:t>𝑊_𝑛𝑐</a:t>
                </a:r>
                <a:r>
                  <a:rPr lang="en-US" i="0" dirty="0" smtClean="0">
                    <a:latin typeface="Cambria Math"/>
                    <a:sym typeface="Symbol" pitchFamily="18" charset="2"/>
                  </a:rPr>
                  <a:t>=2.50</a:t>
                </a:r>
                <a:r>
                  <a:rPr lang="en-US" b="0" i="0" dirty="0" smtClean="0">
                    <a:latin typeface="Cambria Math"/>
                    <a:sym typeface="Symbol" pitchFamily="18" charset="2"/>
                  </a:rPr>
                  <a:t>×〖</a:t>
                </a:r>
                <a:r>
                  <a:rPr lang="en-US" i="0" dirty="0" smtClean="0">
                    <a:latin typeface="Cambria Math"/>
                    <a:sym typeface="Symbol" pitchFamily="18" charset="2"/>
                  </a:rPr>
                  <a:t>10</a:t>
                </a:r>
                <a:r>
                  <a:rPr lang="en-US" b="0" i="0" dirty="0" smtClean="0">
                    <a:latin typeface="Cambria Math"/>
                    <a:sym typeface="Symbol" pitchFamily="18" charset="2"/>
                  </a:rPr>
                  <a:t>〗^7  </a:t>
                </a:r>
                <a:r>
                  <a:rPr lang="en-US" i="0" dirty="0" smtClean="0">
                    <a:latin typeface="Cambria Math"/>
                    <a:sym typeface="Symbol" pitchFamily="18" charset="2"/>
                  </a:rPr>
                  <a:t>𝐽+9.80</a:t>
                </a:r>
                <a:r>
                  <a:rPr lang="en-US" b="0" i="0" dirty="0" smtClean="0">
                    <a:latin typeface="Cambria Math"/>
                    <a:sym typeface="Symbol" pitchFamily="18" charset="2"/>
                  </a:rPr>
                  <a:t>×〖</a:t>
                </a:r>
                <a:r>
                  <a:rPr lang="en-US" i="0" dirty="0" smtClean="0">
                    <a:latin typeface="Cambria Math"/>
                    <a:sym typeface="Symbol" pitchFamily="18" charset="2"/>
                  </a:rPr>
                  <a:t>10</a:t>
                </a:r>
                <a:r>
                  <a:rPr lang="en-US" b="0" i="0" dirty="0" smtClean="0">
                    <a:latin typeface="Cambria Math"/>
                    <a:sym typeface="Symbol" pitchFamily="18" charset="2"/>
                  </a:rPr>
                  <a:t>〗^6  </a:t>
                </a:r>
                <a:r>
                  <a:rPr lang="en-US" i="0" dirty="0" smtClean="0">
                    <a:latin typeface="Cambria Math"/>
                    <a:sym typeface="Symbol" pitchFamily="18" charset="2"/>
                  </a:rPr>
                  <a:t>𝐽 </a:t>
                </a:r>
                <a:endParaRPr lang="en-US" dirty="0" smtClean="0">
                  <a:sym typeface="Symbol" pitchFamily="18" charset="2"/>
                </a:endParaRPr>
              </a:p>
              <a:p>
                <a:pPr eaLnBrk="1" hangingPunct="1"/>
                <a:r>
                  <a:rPr lang="en-US" b="0" i="0" dirty="0" smtClean="0">
                    <a:latin typeface="Cambria Math"/>
                    <a:sym typeface="Symbol" pitchFamily="18" charset="2"/>
                  </a:rPr>
                  <a:t>𝑊_𝑛𝑐</a:t>
                </a:r>
                <a:r>
                  <a:rPr lang="en-US" i="0" dirty="0" smtClean="0">
                    <a:latin typeface="Cambria Math"/>
                    <a:sym typeface="Symbol" pitchFamily="18" charset="2"/>
                  </a:rPr>
                  <a:t>=3.48</a:t>
                </a:r>
                <a:r>
                  <a:rPr lang="en-US" b="0" i="0" dirty="0" smtClean="0">
                    <a:latin typeface="Cambria Math"/>
                    <a:sym typeface="Symbol" pitchFamily="18" charset="2"/>
                  </a:rPr>
                  <a:t>×〖</a:t>
                </a:r>
                <a:r>
                  <a:rPr lang="en-US" i="0" dirty="0" smtClean="0">
                    <a:latin typeface="Cambria Math"/>
                    <a:sym typeface="Symbol" pitchFamily="18" charset="2"/>
                  </a:rPr>
                  <a:t>10</a:t>
                </a:r>
                <a:r>
                  <a:rPr lang="en-US" b="0" i="0" dirty="0" smtClean="0">
                    <a:latin typeface="Cambria Math"/>
                    <a:sym typeface="Symbol" pitchFamily="18" charset="2"/>
                  </a:rPr>
                  <a:t>〗^7  </a:t>
                </a:r>
                <a:r>
                  <a:rPr lang="en-US" i="0" dirty="0" smtClean="0">
                    <a:latin typeface="Cambria Math"/>
                    <a:sym typeface="Symbol" pitchFamily="18" charset="2"/>
                  </a:rPr>
                  <a:t>𝐽</a:t>
                </a:r>
                <a:endParaRPr lang="en-US" baseline="-25000" dirty="0" smtClean="0">
                  <a:sym typeface="Symbol" pitchFamily="18" charset="2"/>
                </a:endParaRPr>
              </a:p>
            </p:txBody>
          </p:sp>
        </mc:Fallback>
      </mc:AlternateContent>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9449E6-CEAD-40E2-A24B-0099166B187A}" type="slidenum">
              <a:rPr lang="en-US" smtClean="0"/>
              <a:pPr eaLnBrk="1" hangingPunct="1"/>
              <a:t>33</a:t>
            </a:fld>
            <a:endParaRPr lang="en-US"/>
          </a:p>
        </p:txBody>
      </p:sp>
      <p:sp>
        <p:nvSpPr>
          <p:cNvPr id="11264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1264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0</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0+</m:t>
                      </m:r>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10 </m:t>
                          </m:r>
                          <m:r>
                            <a:rPr lang="en-US" b="0" i="1" smtClean="0">
                              <a:latin typeface="Cambria Math"/>
                            </a:rPr>
                            <m:t>𝑚</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𝑛𝑐</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12</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oMath>
                  </m:oMathPara>
                </a14:m>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r>
                        <a:rPr lang="en-US" b="0" i="1" dirty="0" smtClean="0">
                          <a:latin typeface="Cambria Math"/>
                        </a:rPr>
                        <m:t>−</m:t>
                      </m:r>
                      <m:r>
                        <a:rPr lang="en-US" i="1" dirty="0" smtClean="0">
                          <a:latin typeface="Cambria Math"/>
                        </a:rPr>
                        <m:t>39000</m:t>
                      </m:r>
                      <m:r>
                        <a:rPr lang="en-US" b="0" i="1" dirty="0" smtClean="0">
                          <a:latin typeface="Cambria Math"/>
                        </a:rPr>
                        <m:t> </m:t>
                      </m:r>
                      <m:r>
                        <a:rPr lang="en-US" i="1" dirty="0" smtClean="0">
                          <a:latin typeface="Cambria Math"/>
                        </a:rPr>
                        <m:t>𝐽</m:t>
                      </m:r>
                    </m:oMath>
                  </m:oMathPara>
                </a14:m>
                <a:endParaRPr lang="en-US" dirty="0"/>
              </a:p>
            </p:txBody>
          </p:sp>
        </mc:Choice>
        <mc:Fallback xmlns="">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𝐸_0+</a:t>
                </a:r>
                <a:r>
                  <a:rPr lang="en-US" i="0" dirty="0" smtClean="0">
                    <a:latin typeface="Cambria Math"/>
                  </a:rPr>
                  <a:t>𝑊</a:t>
                </a:r>
                <a:r>
                  <a:rPr lang="en-US" b="0" i="0" dirty="0" smtClean="0">
                    <a:latin typeface="Cambria Math"/>
                  </a:rPr>
                  <a:t>_𝑛𝑐</a:t>
                </a:r>
                <a:r>
                  <a:rPr lang="en-US" i="0" dirty="0" smtClean="0">
                    <a:latin typeface="Cambria Math"/>
                  </a:rPr>
                  <a:t>=</a:t>
                </a:r>
                <a:r>
                  <a:rPr lang="en-US" i="0" dirty="0" err="1" smtClean="0">
                    <a:latin typeface="Cambria Math"/>
                  </a:rPr>
                  <a:t>𝐸</a:t>
                </a:r>
                <a:r>
                  <a:rPr lang="en-US" b="0" i="0" dirty="0" smtClean="0">
                    <a:latin typeface="Cambria Math"/>
                  </a:rPr>
                  <a:t>_𝑓</a:t>
                </a:r>
                <a:endParaRPr lang="en-US" dirty="0" smtClean="0"/>
              </a:p>
              <a:p>
                <a:pPr eaLnBrk="1" hangingPunct="1"/>
                <a:r>
                  <a:rPr lang="en-US" b="0" i="0" dirty="0" smtClean="0">
                    <a:latin typeface="Cambria Math"/>
                  </a:rPr>
                  <a:t>1/2 𝑚𝑣_0^2+𝑚𝑔ℎ_0+</a:t>
                </a:r>
                <a:r>
                  <a:rPr lang="en-US" i="0" dirty="0" smtClean="0">
                    <a:latin typeface="Cambria Math"/>
                  </a:rPr>
                  <a:t>𝑊</a:t>
                </a:r>
                <a:r>
                  <a:rPr lang="en-US" b="0" i="0" dirty="0" smtClean="0">
                    <a:latin typeface="Cambria Math"/>
                  </a:rPr>
                  <a:t>_𝑛𝑐</a:t>
                </a:r>
                <a:r>
                  <a:rPr lang="en-US" i="0" dirty="0" smtClean="0">
                    <a:latin typeface="Cambria Math"/>
                  </a:rPr>
                  <a:t>=</a:t>
                </a:r>
                <a:r>
                  <a:rPr lang="en-US" b="0" i="0" dirty="0" smtClean="0">
                    <a:latin typeface="Cambria Math"/>
                  </a:rPr>
                  <a:t>1/2 𝑚𝑣_𝑓^2+𝑚𝑔ℎ_𝑓</a:t>
                </a:r>
                <a:endParaRPr lang="en-US" dirty="0" smtClean="0"/>
              </a:p>
              <a:p>
                <a:pPr eaLnBrk="1" hangingPunct="1"/>
                <a:r>
                  <a:rPr lang="en-US" b="0" i="0" smtClean="0">
                    <a:latin typeface="Cambria Math"/>
                  </a:rPr>
                  <a:t>0+(1500 𝑘𝑔)(9.8 𝑚/𝑠^2 )(10 𝑚)+𝑊_𝑛𝑐=1/2 (1500 𝑘𝑔) (12 𝑚/𝑠)^2+0</a:t>
                </a:r>
                <a:endParaRPr lang="en-US" dirty="0" smtClean="0"/>
              </a:p>
              <a:p>
                <a:pPr eaLnBrk="1" hangingPunct="1"/>
                <a:r>
                  <a:rPr lang="en-US" i="0" dirty="0" smtClean="0">
                    <a:latin typeface="Cambria Math"/>
                  </a:rPr>
                  <a:t>𝑊</a:t>
                </a:r>
                <a:r>
                  <a:rPr lang="en-US" b="0" i="0" dirty="0" smtClean="0">
                    <a:latin typeface="Cambria Math"/>
                  </a:rPr>
                  <a:t>_𝑛𝑐</a:t>
                </a:r>
                <a:r>
                  <a:rPr lang="en-US" i="0" dirty="0" smtClean="0">
                    <a:latin typeface="Cambria Math"/>
                  </a:rPr>
                  <a:t>=</a:t>
                </a:r>
                <a:r>
                  <a:rPr lang="en-US" b="0" i="0" dirty="0" smtClean="0">
                    <a:latin typeface="Cambria Math"/>
                  </a:rPr>
                  <a:t>−</a:t>
                </a:r>
                <a:r>
                  <a:rPr lang="en-US" i="0" dirty="0" smtClean="0">
                    <a:latin typeface="Cambria Math"/>
                  </a:rPr>
                  <a:t>39000</a:t>
                </a:r>
                <a:r>
                  <a:rPr lang="en-US" b="0" i="0" dirty="0" smtClean="0">
                    <a:latin typeface="Cambria Math"/>
                  </a:rPr>
                  <a:t> </a:t>
                </a:r>
                <a:r>
                  <a:rPr lang="en-US" i="0" dirty="0" smtClean="0">
                    <a:latin typeface="Cambria Math"/>
                  </a:rPr>
                  <a:t>𝐽</a:t>
                </a:r>
                <a:endParaRPr lang="en-US" dirty="0" smtClean="0"/>
              </a:p>
            </p:txBody>
          </p:sp>
        </mc:Fallback>
      </mc:AlternateContent>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03321F-3B50-474C-966F-8916D2AB7D93}" type="slidenum">
              <a:rPr lang="en-US" smtClean="0"/>
              <a:pPr eaLnBrk="1" hangingPunct="1"/>
              <a:t>34</a:t>
            </a:fld>
            <a:endParaRPr lang="en-US"/>
          </a:p>
        </p:txBody>
      </p:sp>
      <p:sp>
        <p:nvSpPr>
          <p:cNvPr id="11366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1366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0</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𝑊</m:t>
                          </m:r>
                        </m:e>
                        <m:sub>
                          <m:r>
                            <a:rPr lang="en-US" b="0" i="1" dirty="0" smtClean="0">
                              <a:latin typeface="Cambria Math"/>
                            </a:rPr>
                            <m:t>𝑛𝑐</m:t>
                          </m:r>
                        </m:sub>
                      </m:sSub>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0+0+800000 </m:t>
                      </m:r>
                      <m:r>
                        <a:rPr lang="en-US" b="0" i="1" smtClean="0">
                          <a:latin typeface="Cambria Math"/>
                        </a:rPr>
                        <m:t>𝐽</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90 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90 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50 </m:t>
                          </m:r>
                          <m:r>
                            <a:rPr lang="en-US" b="0" i="1" smtClean="0">
                              <a:latin typeface="Cambria Math"/>
                            </a:rPr>
                            <m:t>𝑚</m:t>
                          </m:r>
                        </m:e>
                      </m:d>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129.6</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sub>
                      </m:sSub>
                    </m:oMath>
                  </m:oMathPara>
                </a14:m>
                <a:endParaRPr lang="en-US" dirty="0"/>
              </a:p>
            </p:txBody>
          </p:sp>
        </mc:Choice>
        <mc:Fallback xmlns="">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𝐸_0+</a:t>
                </a:r>
                <a:r>
                  <a:rPr lang="en-US" i="0" dirty="0" smtClean="0">
                    <a:latin typeface="Cambria Math"/>
                  </a:rPr>
                  <a:t>𝑊</a:t>
                </a:r>
                <a:r>
                  <a:rPr lang="en-US" b="0" i="0" dirty="0" smtClean="0">
                    <a:latin typeface="Cambria Math"/>
                  </a:rPr>
                  <a:t>_𝑛𝑐</a:t>
                </a:r>
                <a:r>
                  <a:rPr lang="en-US" i="0" dirty="0" smtClean="0">
                    <a:latin typeface="Cambria Math"/>
                  </a:rPr>
                  <a:t>=</a:t>
                </a:r>
                <a:r>
                  <a:rPr lang="en-US" i="0" dirty="0" err="1" smtClean="0">
                    <a:latin typeface="Cambria Math"/>
                  </a:rPr>
                  <a:t>𝐸</a:t>
                </a:r>
                <a:r>
                  <a:rPr lang="en-US" b="0" i="0" dirty="0" smtClean="0">
                    <a:latin typeface="Cambria Math"/>
                  </a:rPr>
                  <a:t>_𝑓</a:t>
                </a:r>
                <a:endParaRPr lang="en-US" dirty="0" smtClean="0"/>
              </a:p>
              <a:p>
                <a:pPr eaLnBrk="1" hangingPunct="1"/>
                <a:r>
                  <a:rPr lang="en-US" b="0" i="0" dirty="0" smtClean="0">
                    <a:latin typeface="Cambria Math"/>
                  </a:rPr>
                  <a:t>1/2 𝑚𝑣_0^2+𝑚𝑔ℎ_0+𝑊_𝑛𝑐=1/2 𝑚𝑣_𝑓^2+𝑚𝑔ℎ_𝑓</a:t>
                </a:r>
                <a:endParaRPr lang="en-US" dirty="0" smtClean="0"/>
              </a:p>
              <a:p>
                <a:pPr eaLnBrk="1" hangingPunct="1"/>
                <a:r>
                  <a:rPr lang="en-US" b="0" i="0" smtClean="0">
                    <a:latin typeface="Cambria Math"/>
                  </a:rPr>
                  <a:t>0+0+800000 𝐽=1/2 (90 𝑘𝑔) 𝑣_𝑓^2+(90 𝑘𝑔)(9.8 𝑚/𝑠^2 )(50 𝑚)</a:t>
                </a:r>
                <a:endParaRPr lang="en-US" b="0" i="1" dirty="0" smtClean="0">
                  <a:latin typeface="Cambria Math"/>
                </a:endParaRPr>
              </a:p>
              <a:p>
                <a:pPr eaLnBrk="1" hangingPunct="1"/>
                <a:r>
                  <a:rPr lang="en-US" i="0" dirty="0" smtClean="0">
                    <a:latin typeface="Cambria Math"/>
                  </a:rPr>
                  <a:t>129.6 𝑚/𝑠=𝑣</a:t>
                </a:r>
                <a:r>
                  <a:rPr lang="en-US" b="0" i="0" dirty="0" smtClean="0">
                    <a:latin typeface="Cambria Math"/>
                  </a:rPr>
                  <a:t>_𝑓</a:t>
                </a:r>
                <a:endParaRPr lang="en-US" dirty="0" smtClean="0"/>
              </a:p>
            </p:txBody>
          </p:sp>
        </mc:Fallback>
      </mc:AlternateContent>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381000" y="685800"/>
            <a:ext cx="6096000" cy="3429000"/>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47FC57-D2B9-4379-B084-5B6167F25A30}" type="slidenum">
              <a:rPr lang="en-US" smtClean="0"/>
              <a:pPr eaLnBrk="1" hangingPunct="1"/>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F3BE2E-0607-4126-9FEA-987D8ABD3D20}" type="slidenum">
              <a:rPr lang="en-US" smtClean="0"/>
              <a:pPr eaLnBrk="1" hangingPunct="1"/>
              <a:t>38</a:t>
            </a:fld>
            <a:endParaRPr lang="en-US"/>
          </a:p>
        </p:txBody>
      </p:sp>
      <p:sp>
        <p:nvSpPr>
          <p:cNvPr id="117763" name="Rectangle 2"/>
          <p:cNvSpPr>
            <a:spLocks noGrp="1" noRot="1" noChangeAspect="1" noChangeArrowheads="1" noTextEdit="1"/>
          </p:cNvSpPr>
          <p:nvPr>
            <p:ph type="sldImg"/>
          </p:nvPr>
        </p:nvSpPr>
        <p:spPr>
          <a:xfrm>
            <a:off x="381000" y="685800"/>
            <a:ext cx="6096000" cy="342900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Unit named after James Watt who invented the steam engine</a:t>
            </a:r>
          </a:p>
          <a:p>
            <a:pPr eaLnBrk="1" hangingPunct="1"/>
            <a:r>
              <a:rPr lang="en-US"/>
              <a:t>In the American system, horsepower is often used</a:t>
            </a:r>
          </a:p>
          <a:p>
            <a:pPr eaLnBrk="1" hangingPunct="1"/>
            <a:r>
              <a:rPr lang="en-US"/>
              <a:t>One horsepower is moving 550 pounds 1 foot in 1 second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D4C11D-14B7-477F-BE51-BE61ABA9332C}" type="slidenum">
              <a:rPr lang="en-US" smtClean="0"/>
              <a:pPr eaLnBrk="1" hangingPunct="1"/>
              <a:t>39</a:t>
            </a:fld>
            <a:endParaRPr lang="en-US"/>
          </a:p>
        </p:txBody>
      </p:sp>
      <p:sp>
        <p:nvSpPr>
          <p:cNvPr id="118787" name="Rectangle 2"/>
          <p:cNvSpPr>
            <a:spLocks noGrp="1" noRot="1" noChangeAspect="1" noChangeArrowheads="1" noTextEdit="1"/>
          </p:cNvSpPr>
          <p:nvPr>
            <p:ph type="sldImg"/>
          </p:nvPr>
        </p:nvSpPr>
        <p:spPr>
          <a:xfrm>
            <a:off x="381000" y="685800"/>
            <a:ext cx="6096000" cy="3429000"/>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Power in the human body would be how quickly calories are being burned</a:t>
            </a:r>
          </a:p>
          <a:p>
            <a:pPr eaLnBrk="1" hangingPunct="1"/>
            <a:r>
              <a:rPr lang="en-US"/>
              <a:t>Look at the table on page 166 to compare the power with the activity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CC81DB-A806-479B-86E5-DF96DCE36922}" type="slidenum">
              <a:rPr lang="en-US" smtClean="0"/>
              <a:pPr eaLnBrk="1" hangingPunct="1"/>
              <a:t>40</a:t>
            </a:fld>
            <a:endParaRPr lang="en-US"/>
          </a:p>
        </p:txBody>
      </p:sp>
      <p:sp>
        <p:nvSpPr>
          <p:cNvPr id="12083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2083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 v</a:t>
                </a:r>
                <a:r>
                  <a:rPr lang="en-US" baseline="-25000" dirty="0"/>
                  <a:t>0</a:t>
                </a:r>
                <a:r>
                  <a:rPr lang="en-US" dirty="0"/>
                  <a:t> = 0</a:t>
                </a:r>
              </a:p>
              <a:p>
                <a:pPr eaLnBrk="1" hangingPunct="1"/>
                <a:r>
                  <a:rPr lang="en-US" dirty="0"/>
                  <a:t> </a:t>
                </a:r>
                <a:r>
                  <a:rPr lang="en-US" dirty="0" err="1"/>
                  <a:t>v</a:t>
                </a:r>
                <a:r>
                  <a:rPr lang="en-US" baseline="-25000" dirty="0" err="1"/>
                  <a:t>f</a:t>
                </a:r>
                <a:r>
                  <a:rPr lang="en-US" dirty="0"/>
                  <a:t> = 100 km/h = 27.78 m/s</a:t>
                </a:r>
              </a:p>
              <a:p>
                <a:pPr eaLnBrk="1" hangingPunct="1"/>
                <a:r>
                  <a:rPr lang="en-US" dirty="0"/>
                  <a:t> t = 3.2 s</a:t>
                </a:r>
              </a:p>
              <a:p>
                <a:pPr eaLnBrk="1" hangingPunct="1"/>
                <a:r>
                  <a:rPr lang="en-US" dirty="0"/>
                  <a:t> m = 500 kg</a:t>
                </a:r>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r>
                            <a:rPr lang="en-US" b="0" i="1" smtClean="0">
                              <a:latin typeface="Cambria Math"/>
                            </a:rPr>
                            <m:t>𝑡</m:t>
                          </m:r>
                        </m:den>
                      </m:f>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num>
                        <m:den>
                          <m:r>
                            <a:rPr lang="en-US" b="0" i="1" smtClean="0">
                              <a:latin typeface="Cambria Math"/>
                            </a:rPr>
                            <m:t>𝑡</m:t>
                          </m:r>
                        </m:den>
                      </m:f>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10</m:t>
                              </m:r>
                              <m:r>
                                <a:rPr lang="en-US" b="0" i="1" smtClean="0">
                                  <a:latin typeface="Cambria Math"/>
                                </a:rPr>
                                <m:t>00 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27.78</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num>
                        <m:den>
                          <m:r>
                            <a:rPr lang="en-US" b="0" i="1" smtClean="0">
                              <a:latin typeface="Cambria Math" panose="02040503050406030204" pitchFamily="18" charset="0"/>
                            </a:rPr>
                            <m:t>3</m:t>
                          </m:r>
                          <m:r>
                            <a:rPr lang="en-US" b="0" i="1" smtClean="0">
                              <a:latin typeface="Cambria Math"/>
                            </a:rPr>
                            <m:t>.2 </m:t>
                          </m:r>
                          <m:r>
                            <a:rPr lang="en-US" b="0" i="1" smtClean="0">
                              <a:latin typeface="Cambria Math"/>
                            </a:rPr>
                            <m:t>𝑠</m:t>
                          </m:r>
                        </m:den>
                      </m:f>
                      <m:r>
                        <a:rPr lang="en-US" b="0" i="1" smtClean="0">
                          <a:latin typeface="Cambria Math"/>
                        </a:rPr>
                        <m:t>=</m:t>
                      </m:r>
                      <m:r>
                        <a:rPr lang="en-US" b="0" i="1" smtClean="0">
                          <a:latin typeface="Cambria Math" panose="02040503050406030204" pitchFamily="18" charset="0"/>
                        </a:rPr>
                        <m:t>121000</m:t>
                      </m:r>
                      <m:r>
                        <a:rPr lang="en-US" b="0" i="1" smtClean="0">
                          <a:latin typeface="Cambria Math"/>
                        </a:rPr>
                        <m:t> </m:t>
                      </m:r>
                      <m:r>
                        <a:rPr lang="en-US" b="0" i="1" smtClean="0">
                          <a:latin typeface="Cambria Math"/>
                        </a:rPr>
                        <m:t>𝑊</m:t>
                      </m:r>
                    </m:oMath>
                  </m:oMathPara>
                </a14:m>
                <a:endParaRPr lang="en-US" dirty="0"/>
              </a:p>
            </p:txBody>
          </p:sp>
        </mc:Choice>
        <mc:Fallback xmlns="">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 v</a:t>
                </a:r>
                <a:r>
                  <a:rPr lang="en-US" baseline="-25000" dirty="0" smtClean="0"/>
                  <a:t>0</a:t>
                </a:r>
                <a:r>
                  <a:rPr lang="en-US" dirty="0" smtClean="0"/>
                  <a:t> = 0</a:t>
                </a:r>
              </a:p>
              <a:p>
                <a:pPr eaLnBrk="1" hangingPunct="1"/>
                <a:r>
                  <a:rPr lang="en-US" dirty="0" smtClean="0"/>
                  <a:t> </a:t>
                </a:r>
                <a:r>
                  <a:rPr lang="en-US" dirty="0" err="1" smtClean="0"/>
                  <a:t>v</a:t>
                </a:r>
                <a:r>
                  <a:rPr lang="en-US" baseline="-25000" dirty="0" err="1" smtClean="0"/>
                  <a:t>f</a:t>
                </a:r>
                <a:r>
                  <a:rPr lang="en-US" dirty="0" smtClean="0"/>
                  <a:t> = 100 km/h = 27.78 m/s</a:t>
                </a:r>
              </a:p>
              <a:p>
                <a:pPr eaLnBrk="1" hangingPunct="1"/>
                <a:r>
                  <a:rPr lang="en-US" dirty="0" smtClean="0"/>
                  <a:t> t </a:t>
                </a:r>
                <a:r>
                  <a:rPr lang="en-US" dirty="0" smtClean="0"/>
                  <a:t>= 6.2 s</a:t>
                </a:r>
              </a:p>
              <a:p>
                <a:pPr eaLnBrk="1" hangingPunct="1"/>
                <a:r>
                  <a:rPr lang="en-US" dirty="0" smtClean="0"/>
                  <a:t> m = 500 kg</a:t>
                </a:r>
              </a:p>
              <a:p>
                <a:pPr eaLnBrk="1" hangingPunct="1"/>
                <a:r>
                  <a:rPr lang="en-US" b="0" i="0" smtClean="0">
                    <a:latin typeface="Cambria Math"/>
                  </a:rPr>
                  <a:t>𝑃=𝑊/𝑡</a:t>
                </a:r>
                <a:endParaRPr lang="en-US" b="0" dirty="0" smtClean="0"/>
              </a:p>
              <a:p>
                <a:pPr eaLnBrk="1" hangingPunct="1"/>
                <a:r>
                  <a:rPr lang="en-US" b="0" i="0" smtClean="0">
                    <a:latin typeface="Cambria Math"/>
                  </a:rPr>
                  <a:t>𝑃=(1/2 𝑚𝑣_𝑓^2−1/2 𝑚𝑣_0^2)/𝑡</a:t>
                </a:r>
                <a:endParaRPr lang="en-US" b="0" dirty="0" smtClean="0"/>
              </a:p>
              <a:p>
                <a:pPr eaLnBrk="1" hangingPunct="1"/>
                <a:r>
                  <a:rPr lang="en-US" b="0" i="0" smtClean="0">
                    <a:latin typeface="Cambria Math"/>
                  </a:rPr>
                  <a:t>𝑃=(1/2 (500 𝑘𝑔) (27.78 𝑚/𝑠)^2−0)/(6.2 𝑠)=31118 𝑊</a:t>
                </a:r>
                <a:endParaRPr lang="en-US" dirty="0" smtClean="0"/>
              </a:p>
            </p:txBody>
          </p:sp>
        </mc:Fallback>
      </mc:AlternateContent>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=1000 </m:t>
                      </m:r>
                      <m:r>
                        <a:rPr lang="en-US" b="0" i="1" smtClean="0">
                          <a:latin typeface="Cambria Math"/>
                        </a:rPr>
                        <m:t>𝑊</m:t>
                      </m:r>
                      <m:r>
                        <a:rPr lang="en-US" b="0" i="1" smtClean="0">
                          <a:latin typeface="Cambria Math"/>
                        </a:rPr>
                        <m:t>=1 </m:t>
                      </m:r>
                      <m:r>
                        <a:rPr lang="en-US" b="0" i="1" smtClean="0">
                          <a:latin typeface="Cambria Math"/>
                        </a:rPr>
                        <m:t>𝑘𝑊</m:t>
                      </m:r>
                      <m:r>
                        <a:rPr lang="en-US" b="0" i="1" smtClean="0">
                          <a:latin typeface="Cambria Math"/>
                        </a:rPr>
                        <m:t>, </m:t>
                      </m:r>
                      <m:r>
                        <a:rPr lang="en-US" b="0" i="1" smtClean="0">
                          <a:latin typeface="Cambria Math"/>
                        </a:rPr>
                        <m:t>𝑡</m:t>
                      </m:r>
                      <m:r>
                        <a:rPr lang="en-US" b="0" i="1" smtClean="0">
                          <a:latin typeface="Cambria Math"/>
                        </a:rPr>
                        <m:t>=2 </m:t>
                      </m:r>
                      <m:r>
                        <a:rPr lang="en-US" b="0" i="1" smtClean="0">
                          <a:latin typeface="Cambria Math"/>
                        </a:rPr>
                        <m:t>𝑚𝑖𝑛</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h</m:t>
                      </m:r>
                    </m:oMath>
                  </m:oMathPara>
                </a14:m>
                <a:endParaRPr lang="en-US" b="0"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r>
                            <a:rPr lang="en-US" b="0" i="1" smtClean="0">
                              <a:latin typeface="Cambria Math"/>
                            </a:rPr>
                            <m:t>𝑡</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1 </m:t>
                      </m:r>
                      <m:r>
                        <a:rPr lang="en-US" b="0" i="1" smtClean="0">
                          <a:latin typeface="Cambria Math"/>
                        </a:rPr>
                        <m:t>𝑘𝑊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 </m:t>
                          </m:r>
                          <m:r>
                            <a:rPr lang="en-US" b="0" i="1" smtClean="0">
                              <a:latin typeface="Cambria Math"/>
                            </a:rPr>
                            <m:t>h</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 </m:t>
                      </m:r>
                      <m:r>
                        <a:rPr lang="en-US" b="0" i="1" smtClean="0">
                          <a:latin typeface="Cambria Math"/>
                        </a:rPr>
                        <m:t>𝑘𝑊h</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𝑐𝑜𝑠𝑡</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𝑘𝑊h</m:t>
                      </m:r>
                      <m:d>
                        <m:dPr>
                          <m:ctrlPr>
                            <a:rPr lang="en-US" b="0" i="1" smtClean="0">
                              <a:latin typeface="Cambria Math" panose="02040503050406030204" pitchFamily="18" charset="0"/>
                            </a:rPr>
                          </m:ctrlPr>
                        </m:dPr>
                        <m:e>
                          <m:r>
                            <a:rPr lang="en-US" b="0" i="1" smtClean="0">
                              <a:latin typeface="Cambria Math"/>
                            </a:rPr>
                            <m:t>$0.10</m:t>
                          </m:r>
                        </m:e>
                      </m:d>
                      <m:r>
                        <a:rPr lang="en-US" b="0" i="1" smtClean="0">
                          <a:latin typeface="Cambria Math"/>
                        </a:rPr>
                        <m:t>=$0.0033</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𝑃=1000 𝑊=1 𝑘𝑊, 𝑡=2 𝑚𝑖𝑛=1/30 ℎ</a:t>
                </a:r>
                <a:endParaRPr lang="en-US" b="0" i="1" dirty="0" smtClean="0">
                  <a:latin typeface="Cambria Math"/>
                </a:endParaRPr>
              </a:p>
              <a:p>
                <a:r>
                  <a:rPr lang="en-US" b="0" i="0" smtClean="0">
                    <a:latin typeface="Cambria Math"/>
                  </a:rPr>
                  <a:t>𝑃=𝑊/𝑡</a:t>
                </a:r>
                <a:endParaRPr lang="en-US" b="0" dirty="0" smtClean="0"/>
              </a:p>
              <a:p>
                <a:r>
                  <a:rPr lang="en-US" b="0" i="0" smtClean="0">
                    <a:latin typeface="Cambria Math"/>
                  </a:rPr>
                  <a:t>1 𝑘𝑊=𝑊/(1/30  ℎ)</a:t>
                </a:r>
                <a:endParaRPr lang="en-US" b="0" dirty="0" smtClean="0"/>
              </a:p>
              <a:p>
                <a:r>
                  <a:rPr lang="en-US" b="0" i="0" smtClean="0">
                    <a:latin typeface="Cambria Math"/>
                  </a:rPr>
                  <a:t>𝑊=1/30  𝑘𝑊ℎ</a:t>
                </a:r>
                <a:endParaRPr lang="en-US" b="0" dirty="0" smtClean="0"/>
              </a:p>
              <a:p>
                <a:r>
                  <a:rPr lang="en-US" b="0" i="0" smtClean="0">
                    <a:latin typeface="Cambria Math"/>
                  </a:rPr>
                  <a:t>𝑐𝑜𝑠𝑡=1/30 𝑘𝑊ℎ($0.10)=$0.0033</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41</a:t>
            </a:fld>
            <a:endParaRPr lang="en-US"/>
          </a:p>
        </p:txBody>
      </p:sp>
    </p:spTree>
    <p:extLst>
      <p:ext uri="{BB962C8B-B14F-4D97-AF65-F5344CB8AC3E}">
        <p14:creationId xmlns:p14="http://schemas.microsoft.com/office/powerpoint/2010/main" val="2235608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2008 units are billions of kWh</a:t>
            </a:r>
          </a:p>
        </p:txBody>
      </p:sp>
      <p:sp>
        <p:nvSpPr>
          <p:cNvPr id="4" name="Slide Number Placeholder 3"/>
          <p:cNvSpPr>
            <a:spLocks noGrp="1"/>
          </p:cNvSpPr>
          <p:nvPr>
            <p:ph type="sldNum" sz="quarter" idx="10"/>
          </p:nvPr>
        </p:nvSpPr>
        <p:spPr/>
        <p:txBody>
          <a:bodyPr/>
          <a:lstStyle/>
          <a:p>
            <a:fld id="{7087E104-8F33-4EEA-A33C-3F35CFF331C4}" type="slidenum">
              <a:rPr lang="en-US" smtClean="0"/>
              <a:t>46</a:t>
            </a:fld>
            <a:endParaRPr lang="en-US"/>
          </a:p>
        </p:txBody>
      </p:sp>
    </p:spTree>
    <p:extLst>
      <p:ext uri="{BB962C8B-B14F-4D97-AF65-F5344CB8AC3E}">
        <p14:creationId xmlns:p14="http://schemas.microsoft.com/office/powerpoint/2010/main" val="1527932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23213F-8B55-45D4-9BE3-D7A72C34CD52}"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𝐽</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𝑘𝑔</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𝐽=(𝑘𝑔⋅𝑚^2)/𝑠^2 </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5</a:t>
            </a:fld>
            <a:endParaRPr lang="en-US"/>
          </a:p>
        </p:txBody>
      </p:sp>
    </p:spTree>
    <p:extLst>
      <p:ext uri="{BB962C8B-B14F-4D97-AF65-F5344CB8AC3E}">
        <p14:creationId xmlns:p14="http://schemas.microsoft.com/office/powerpoint/2010/main" val="287004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5800"/>
            <a:ext cx="6096000" cy="34290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FEE08E-A723-4332-80E6-D2E207C413E5}" type="slidenum">
              <a:rPr lang="en-US" smtClean="0"/>
              <a:pPr/>
              <a:t>52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B69CD0-32BB-4EEF-BC90-FF5257B063FD}" type="slidenum">
              <a:rPr lang="en-US" smtClean="0"/>
              <a:pPr/>
              <a:t>53</a:t>
            </a:fld>
            <a:endParaRPr lang="en-US"/>
          </a:p>
        </p:txBody>
      </p:sp>
      <p:sp>
        <p:nvSpPr>
          <p:cNvPr id="49155" name="Rectangle 2"/>
          <p:cNvSpPr>
            <a:spLocks noGrp="1" noRot="1" noChangeAspect="1" noChangeArrowheads="1" noTextEdit="1"/>
          </p:cNvSpPr>
          <p:nvPr>
            <p:ph type="sldImg"/>
          </p:nvPr>
        </p:nvSpPr>
        <p:spPr>
          <a:xfrm>
            <a:off x="381000" y="685800"/>
            <a:ext cx="6096000" cy="34290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9B2DCA-FBF5-429C-8062-554EF083F4C3}" type="slidenum">
              <a:rPr lang="en-US" smtClean="0"/>
              <a:pPr/>
              <a:t>54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6C6F62-5DF7-4F37-9FF3-4B705879AAAC}" type="slidenum">
              <a:rPr lang="en-US" smtClean="0"/>
              <a:pPr/>
              <a:t>55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A3A91B-6EC7-43DB-BC3E-09AE309AE2BC}" type="slidenum">
              <a:rPr lang="en-US" smtClean="0"/>
              <a:pPr/>
              <a:t>56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248E86-55AF-43BB-A550-D70D74EBFD88}" type="slidenum">
              <a:rPr lang="en-US" smtClean="0"/>
              <a:pPr/>
              <a:t>57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E14115-F477-4F1D-9288-A7568D9F99A9}" type="slidenum">
              <a:rPr lang="en-US" smtClean="0"/>
              <a:pPr/>
              <a:t>58</a:t>
            </a:fld>
            <a:endParaRPr lang="en-US"/>
          </a:p>
        </p:txBody>
      </p:sp>
      <p:sp>
        <p:nvSpPr>
          <p:cNvPr id="5427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427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𝐹</m:t>
                      </m:r>
                      <m:r>
                        <m:rPr>
                          <m:sty m:val="p"/>
                        </m:rPr>
                        <a:rPr lang="en-US" b="0" i="0" dirty="0" smtClean="0">
                          <a:latin typeface="Cambria Math"/>
                        </a:rPr>
                        <m:t>Δ</m:t>
                      </m:r>
                      <m:r>
                        <a:rPr lang="en-US" i="1" dirty="0" err="1" smtClean="0">
                          <a:latin typeface="Cambria Math"/>
                          <a:sym typeface="Symbol" pitchFamily="18" charset="2"/>
                        </a:rPr>
                        <m:t>𝑡</m:t>
                      </m:r>
                      <m:r>
                        <a:rPr lang="en-US" i="1" dirty="0" smtClean="0">
                          <a:latin typeface="Cambria Math"/>
                          <a:sym typeface="Symbol" pitchFamily="18" charset="2"/>
                        </a:rPr>
                        <m:t>=</m:t>
                      </m:r>
                      <m:r>
                        <a:rPr lang="en-US" i="1" dirty="0" err="1"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err="1" smtClean="0">
                              <a:latin typeface="Cambria Math"/>
                              <a:sym typeface="Symbol" pitchFamily="18" charset="2"/>
                            </a:rPr>
                            <m:t>𝑣</m:t>
                          </m:r>
                        </m:e>
                        <m:sub>
                          <m:r>
                            <a:rPr lang="en-US" b="0" i="1" dirty="0" smtClean="0">
                              <a:latin typeface="Cambria Math"/>
                              <a:sym typeface="Symbol" pitchFamily="18" charset="2"/>
                            </a:rPr>
                            <m:t>𝑓</m:t>
                          </m:r>
                        </m:sub>
                      </m:sSub>
                      <m:r>
                        <a:rPr lang="en-US" b="0" i="1" dirty="0" smtClean="0">
                          <a:latin typeface="Cambria Math"/>
                          <a:sym typeface="Symbol" pitchFamily="18" charset="2"/>
                        </a:rPr>
                        <m:t>−</m:t>
                      </m:r>
                      <m:r>
                        <a:rPr lang="en-US" i="1" dirty="0"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𝑣</m:t>
                          </m:r>
                        </m:e>
                        <m:sub>
                          <m:r>
                            <a:rPr lang="en-US" b="0" i="1" dirty="0" smtClean="0">
                              <a:latin typeface="Cambria Math"/>
                              <a:sym typeface="Symbol" pitchFamily="18" charset="2"/>
                            </a:rPr>
                            <m:t>0</m:t>
                          </m:r>
                        </m:sub>
                      </m:sSub>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r>
                        <m:rPr>
                          <m:sty m:val="p"/>
                        </m:rPr>
                        <a:rPr lang="en-US" b="0" i="0" dirty="0" smtClean="0">
                          <a:latin typeface="Cambria Math"/>
                          <a:sym typeface="Symbol" pitchFamily="18" charset="2"/>
                        </a:rPr>
                        <m:t>Δ</m:t>
                      </m:r>
                      <m:r>
                        <a:rPr lang="en-US" i="1" dirty="0" smtClean="0">
                          <a:latin typeface="Cambria Math"/>
                          <a:sym typeface="Symbol" pitchFamily="18" charset="2"/>
                        </a:rPr>
                        <m:t>𝑡</m:t>
                      </m:r>
                      <m:r>
                        <a:rPr lang="en-US" i="1" dirty="0" smtClean="0">
                          <a:latin typeface="Cambria Math"/>
                          <a:sym typeface="Symbol" pitchFamily="18" charset="2"/>
                        </a:rPr>
                        <m:t>=</m:t>
                      </m:r>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0.14 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60</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r>
                        <a:rPr lang="en-US" b="0" i="1" dirty="0" smtClean="0">
                          <a:latin typeface="Cambria Math"/>
                          <a:sym typeface="Symbol" pitchFamily="18" charset="2"/>
                        </a:rPr>
                        <m:t>−</m:t>
                      </m:r>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0.14</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−40</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r>
                        <a:rPr lang="en-US" i="1" dirty="0" smtClean="0">
                          <a:latin typeface="Cambria Math"/>
                          <a:sym typeface="Symbol" pitchFamily="18" charset="2"/>
                        </a:rPr>
                        <m:t>=14 </m:t>
                      </m:r>
                      <m:r>
                        <a:rPr lang="en-US" i="1" dirty="0" smtClean="0">
                          <a:latin typeface="Cambria Math"/>
                          <a:sym typeface="Symbol" pitchFamily="18" charset="2"/>
                        </a:rPr>
                        <m:t>𝑘𝑔</m:t>
                      </m:r>
                      <m:r>
                        <a:rPr lang="en-US" i="1" dirty="0" smtClean="0">
                          <a:latin typeface="Cambria Math"/>
                          <a:sym typeface="Symbol" pitchFamily="18" charset="2"/>
                        </a:rPr>
                        <m:t> </m:t>
                      </m:r>
                      <m:r>
                        <a:rPr lang="en-US" i="1" dirty="0" smtClean="0">
                          <a:latin typeface="Cambria Math"/>
                          <a:sym typeface="Symbol" pitchFamily="18" charset="2"/>
                        </a:rPr>
                        <m:t>𝑚</m:t>
                      </m:r>
                      <m:r>
                        <a:rPr lang="en-US" i="1" dirty="0" smtClean="0">
                          <a:latin typeface="Cambria Math"/>
                          <a:sym typeface="Symbol" pitchFamily="18" charset="2"/>
                        </a:rPr>
                        <m:t>/</m:t>
                      </m:r>
                      <m:r>
                        <a:rPr lang="en-US" i="1" dirty="0" smtClean="0">
                          <a:latin typeface="Cambria Math"/>
                          <a:sym typeface="Symbol" pitchFamily="18" charset="2"/>
                        </a:rPr>
                        <m:t>𝑠</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r>
                        <a:rPr lang="en-US" i="1" dirty="0" smtClean="0">
                          <a:latin typeface="Cambria Math"/>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14 </m:t>
                          </m:r>
                          <m:r>
                            <a:rPr lang="en-US" i="1" dirty="0" smtClean="0">
                              <a:latin typeface="Cambria Math"/>
                              <a:sym typeface="Symbol" pitchFamily="18" charset="2"/>
                            </a:rPr>
                            <m:t>𝑘𝑔</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num>
                        <m:den>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𝑠</m:t>
                          </m:r>
                        </m:den>
                      </m:f>
                      <m:r>
                        <a:rPr lang="en-US" i="1" dirty="0" smtClean="0">
                          <a:latin typeface="Cambria Math"/>
                          <a:sym typeface="Symbol" pitchFamily="18" charset="2"/>
                        </a:rPr>
                        <m:t>=14000 </m:t>
                      </m:r>
                      <m:r>
                        <a:rPr lang="en-US" i="1" dirty="0" smtClean="0">
                          <a:latin typeface="Cambria Math"/>
                          <a:sym typeface="Symbol" pitchFamily="18" charset="2"/>
                        </a:rPr>
                        <m:t>𝑁</m:t>
                      </m:r>
                    </m:oMath>
                  </m:oMathPara>
                </a14:m>
                <a:endParaRPr lang="en-US" dirty="0">
                  <a:sym typeface="Symbol" pitchFamily="18" charset="2"/>
                </a:endParaRPr>
              </a:p>
            </p:txBody>
          </p:sp>
        </mc:Choice>
        <mc:Fallback xmlns="">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𝐹</a:t>
                </a:r>
                <a:r>
                  <a:rPr lang="en-US" b="0" i="0" dirty="0" smtClean="0">
                    <a:latin typeface="Cambria Math"/>
                  </a:rPr>
                  <a:t>Δ</a:t>
                </a:r>
                <a:r>
                  <a:rPr lang="en-US" i="0" dirty="0" err="1" smtClean="0">
                    <a:latin typeface="Cambria Math"/>
                    <a:sym typeface="Symbol" pitchFamily="18" charset="2"/>
                  </a:rPr>
                  <a:t>𝑡</a:t>
                </a:r>
                <a:r>
                  <a:rPr lang="en-US" i="0" dirty="0" smtClean="0">
                    <a:latin typeface="Cambria Math"/>
                    <a:sym typeface="Symbol" pitchFamily="18" charset="2"/>
                  </a:rPr>
                  <a:t>=</a:t>
                </a:r>
                <a:r>
                  <a:rPr lang="en-US" i="0" dirty="0" err="1" smtClean="0">
                    <a:latin typeface="Cambria Math"/>
                    <a:sym typeface="Symbol" pitchFamily="18" charset="2"/>
                  </a:rPr>
                  <a:t>𝑚𝑣</a:t>
                </a:r>
                <a:r>
                  <a:rPr lang="en-US" b="0" i="0" dirty="0" smtClean="0">
                    <a:latin typeface="Cambria Math"/>
                    <a:sym typeface="Symbol" pitchFamily="18" charset="2"/>
                  </a:rPr>
                  <a:t>_𝑓−</a:t>
                </a:r>
                <a:r>
                  <a:rPr lang="en-US" i="0" dirty="0" smtClean="0">
                    <a:latin typeface="Cambria Math"/>
                    <a:sym typeface="Symbol" pitchFamily="18" charset="2"/>
                  </a:rPr>
                  <a:t>𝑚𝑣</a:t>
                </a:r>
                <a:r>
                  <a:rPr lang="en-US" b="0" i="0" dirty="0" smtClean="0">
                    <a:latin typeface="Cambria Math"/>
                    <a:sym typeface="Symbol" pitchFamily="18" charset="2"/>
                  </a:rPr>
                  <a:t>_0</a:t>
                </a:r>
                <a:endParaRPr lang="en-US" dirty="0" smtClean="0">
                  <a:sym typeface="Symbol" pitchFamily="18" charset="2"/>
                </a:endParaRPr>
              </a:p>
              <a:p>
                <a:pPr eaLnBrk="1" hangingPunct="1"/>
                <a:r>
                  <a:rPr lang="en-US" i="0" dirty="0" smtClean="0">
                    <a:latin typeface="Cambria Math"/>
                    <a:sym typeface="Symbol" pitchFamily="18" charset="2"/>
                  </a:rPr>
                  <a:t>𝐹</a:t>
                </a:r>
                <a:r>
                  <a:rPr lang="en-US" b="0" i="0" dirty="0" smtClean="0">
                    <a:latin typeface="Cambria Math"/>
                    <a:sym typeface="Symbol" pitchFamily="18" charset="2"/>
                  </a:rPr>
                  <a:t>Δ</a:t>
                </a:r>
                <a:r>
                  <a:rPr lang="en-US" i="0" dirty="0" smtClean="0">
                    <a:latin typeface="Cambria Math"/>
                    <a:sym typeface="Symbol" pitchFamily="18" charset="2"/>
                  </a:rPr>
                  <a:t>𝑡</a:t>
                </a:r>
                <a:r>
                  <a:rPr lang="en-US" i="0" dirty="0" smtClean="0">
                    <a:latin typeface="Cambria Math"/>
                    <a:sym typeface="Symbol" pitchFamily="18" charset="2"/>
                  </a:rPr>
                  <a:t>=(0.14 𝑘𝑔)(60 𝑚/𝑠)</a:t>
                </a:r>
                <a:r>
                  <a:rPr lang="en-US" b="0" i="0" dirty="0" smtClean="0">
                    <a:latin typeface="Cambria Math"/>
                    <a:sym typeface="Symbol" pitchFamily="18" charset="2"/>
                  </a:rPr>
                  <a:t>−</a:t>
                </a:r>
                <a:r>
                  <a:rPr lang="en-US" i="0" dirty="0" smtClean="0">
                    <a:latin typeface="Cambria Math"/>
                    <a:sym typeface="Symbol" pitchFamily="18" charset="2"/>
                  </a:rPr>
                  <a:t>(0.14𝑘𝑔)(−40 𝑚/𝑠)=14 𝑘𝑔 𝑚/𝑠</a:t>
                </a:r>
                <a:endParaRPr lang="en-US" dirty="0" smtClean="0">
                  <a:sym typeface="Symbol" pitchFamily="18" charset="2"/>
                </a:endParaRPr>
              </a:p>
              <a:p>
                <a:pPr eaLnBrk="1" hangingPunct="1"/>
                <a:r>
                  <a:rPr lang="en-US" i="0" dirty="0" smtClean="0">
                    <a:latin typeface="Cambria Math"/>
                    <a:sym typeface="Symbol" pitchFamily="18" charset="2"/>
                  </a:rPr>
                  <a:t>𝐹=(14 𝑘𝑔 𝑚/𝑠)/(</a:t>
                </a:r>
                <a:r>
                  <a:rPr lang="en-US" b="0" i="0" dirty="0" smtClean="0">
                    <a:latin typeface="Cambria Math"/>
                    <a:sym typeface="Symbol" pitchFamily="18" charset="2"/>
                  </a:rPr>
                  <a:t>0</a:t>
                </a:r>
                <a:r>
                  <a:rPr lang="en-US" i="0" dirty="0" smtClean="0">
                    <a:latin typeface="Cambria Math"/>
                    <a:sym typeface="Symbol" pitchFamily="18" charset="2"/>
                  </a:rPr>
                  <a:t>.001 𝑠)=14000 𝑁</a:t>
                </a:r>
                <a:endParaRPr lang="en-US" dirty="0" smtClean="0">
                  <a:sym typeface="Symbol" pitchFamily="18" charset="2"/>
                </a:endParaRPr>
              </a:p>
            </p:txBody>
          </p:sp>
        </mc:Fallback>
      </mc:AlternateContent>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BD8F70-9955-4B88-9066-0AB9EB84F977}" type="slidenum">
              <a:rPr lang="en-US" smtClean="0"/>
              <a:pPr/>
              <a:t>59</a:t>
            </a:fld>
            <a:endParaRPr lang="en-US"/>
          </a:p>
        </p:txBody>
      </p:sp>
      <p:sp>
        <p:nvSpPr>
          <p:cNvPr id="5529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530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𝐹</m:t>
                      </m:r>
                      <m:r>
                        <a:rPr lang="en-US" i="1" dirty="0" err="1" smtClean="0">
                          <a:latin typeface="Cambria Math"/>
                          <a:sym typeface="Symbol" pitchFamily="18" charset="2"/>
                        </a:rPr>
                        <m:t></m:t>
                      </m:r>
                      <m:r>
                        <a:rPr lang="en-US" i="1" dirty="0" err="1" smtClean="0">
                          <a:latin typeface="Cambria Math"/>
                          <a:sym typeface="Symbol" pitchFamily="18" charset="2"/>
                        </a:rPr>
                        <m:t>𝑡</m:t>
                      </m:r>
                      <m:r>
                        <a:rPr lang="en-US" i="1" dirty="0" smtClean="0">
                          <a:latin typeface="Cambria Math"/>
                          <a:sym typeface="Symbol" pitchFamily="18" charset="2"/>
                        </a:rPr>
                        <m:t>=</m:t>
                      </m:r>
                      <m:r>
                        <a:rPr lang="en-US" i="1" dirty="0" err="1"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err="1" smtClean="0">
                              <a:latin typeface="Cambria Math"/>
                              <a:sym typeface="Symbol" pitchFamily="18" charset="2"/>
                            </a:rPr>
                            <m:t>𝑣</m:t>
                          </m:r>
                        </m:e>
                        <m:sub>
                          <m:r>
                            <a:rPr lang="en-US" b="0" i="1" dirty="0" smtClean="0">
                              <a:latin typeface="Cambria Math"/>
                              <a:sym typeface="Symbol" pitchFamily="18" charset="2"/>
                            </a:rPr>
                            <m:t>𝑓</m:t>
                          </m:r>
                        </m:sub>
                      </m:sSub>
                      <m:r>
                        <a:rPr lang="en-US" b="0" i="1" dirty="0" smtClean="0">
                          <a:latin typeface="Cambria Math"/>
                          <a:sym typeface="Symbol" pitchFamily="18" charset="2"/>
                        </a:rPr>
                        <m:t>−</m:t>
                      </m:r>
                      <m:r>
                        <a:rPr lang="en-US" i="1" dirty="0"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𝑣</m:t>
                          </m:r>
                        </m:e>
                        <m:sub>
                          <m:r>
                            <a:rPr lang="en-US" b="0" i="1" dirty="0" smtClean="0">
                              <a:latin typeface="Cambria Math"/>
                              <a:sym typeface="Symbol" pitchFamily="18" charset="2"/>
                            </a:rPr>
                            <m:t>0</m:t>
                          </m:r>
                        </m:sub>
                      </m:sSub>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d>
                        <m:dPr>
                          <m:ctrlPr>
                            <a:rPr lang="en-US"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.01 </m:t>
                          </m:r>
                          <m:r>
                            <a:rPr lang="en-US" i="1" dirty="0" smtClean="0">
                              <a:latin typeface="Cambria Math"/>
                              <a:sym typeface="Symbol" pitchFamily="18" charset="2"/>
                            </a:rPr>
                            <m:t>𝑠</m:t>
                          </m:r>
                        </m:e>
                      </m:d>
                      <m:r>
                        <a:rPr lang="en-US" i="1" dirty="0" smtClean="0">
                          <a:latin typeface="Cambria Math"/>
                          <a:sym typeface="Symbol" pitchFamily="18" charset="2"/>
                        </a:rPr>
                        <m:t>=</m:t>
                      </m:r>
                      <m:d>
                        <m:dPr>
                          <m:ctrlPr>
                            <a:rPr lang="en-US" b="0"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r>
                        <a:rPr lang="en-US" i="1" dirty="0" smtClean="0">
                          <a:latin typeface="Cambria Math"/>
                          <a:sym typeface="Symbol" pitchFamily="18" charset="2"/>
                        </a:rPr>
                        <m:t>0</m:t>
                      </m:r>
                      <m:r>
                        <a:rPr lang="en-US" b="0" i="1" dirty="0" smtClean="0">
                          <a:latin typeface="Cambria Math"/>
                          <a:sym typeface="Symbol" pitchFamily="18" charset="2"/>
                        </a:rPr>
                        <m:t>−</m:t>
                      </m:r>
                      <m:d>
                        <m:dPr>
                          <m:ctrlPr>
                            <a:rPr lang="en-US" b="0"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−15</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d>
                        <m:dPr>
                          <m:ctrlPr>
                            <a:rPr lang="en-US"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0</m:t>
                          </m:r>
                          <m:r>
                            <a:rPr lang="en-US" i="1" dirty="0" smtClean="0">
                              <a:latin typeface="Cambria Math"/>
                              <a:sym typeface="Wingdings" pitchFamily="2" charset="2"/>
                            </a:rPr>
                            <m:t>.01</m:t>
                          </m:r>
                          <m:r>
                            <a:rPr lang="en-US" b="0" i="1" dirty="0" smtClean="0">
                              <a:latin typeface="Cambria Math"/>
                              <a:sym typeface="Wingdings" pitchFamily="2" charset="2"/>
                            </a:rPr>
                            <m:t> </m:t>
                          </m:r>
                          <m:r>
                            <a:rPr lang="en-US" i="1" dirty="0" smtClean="0">
                              <a:latin typeface="Cambria Math"/>
                              <a:sym typeface="Wingdings" pitchFamily="2" charset="2"/>
                            </a:rPr>
                            <m:t>𝑠</m:t>
                          </m:r>
                        </m:e>
                      </m:d>
                      <m:r>
                        <a:rPr lang="en-US" i="1" dirty="0" smtClean="0">
                          <a:latin typeface="Cambria Math"/>
                          <a:sym typeface="Wingdings" pitchFamily="2" charset="2"/>
                        </a:rPr>
                        <m:t>=0.015 </m:t>
                      </m:r>
                      <m:r>
                        <a:rPr lang="en-US" i="1" dirty="0" smtClean="0">
                          <a:latin typeface="Cambria Math"/>
                          <a:sym typeface="Wingdings" pitchFamily="2" charset="2"/>
                        </a:rPr>
                        <m:t>𝑘𝑔</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r>
                        <a:rPr lang="en-US" i="1" dirty="0" smtClean="0">
                          <a:latin typeface="Cambria Math"/>
                          <a:sym typeface="Wingdings" pitchFamily="2" charset="2"/>
                        </a:rPr>
                        <m:t>=1.5 </m:t>
                      </m:r>
                      <m:r>
                        <a:rPr lang="en-US" i="1" dirty="0" smtClean="0">
                          <a:latin typeface="Cambria Math"/>
                          <a:sym typeface="Wingdings" pitchFamily="2" charset="2"/>
                        </a:rPr>
                        <m:t>𝑁</m:t>
                      </m:r>
                    </m:oMath>
                  </m:oMathPara>
                </a14:m>
                <a:endParaRPr lang="en-US"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d>
                        <m:dPr>
                          <m:ctrlPr>
                            <a:rPr lang="en-US"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.01 </m:t>
                          </m:r>
                          <m:r>
                            <a:rPr lang="en-US" i="1" dirty="0" smtClean="0">
                              <a:latin typeface="Cambria Math"/>
                              <a:sym typeface="Symbol" pitchFamily="18" charset="2"/>
                            </a:rPr>
                            <m:t>𝑠</m:t>
                          </m:r>
                        </m:e>
                      </m:d>
                      <m:r>
                        <a:rPr lang="en-US" i="1" dirty="0" smtClean="0">
                          <a:latin typeface="Cambria Math"/>
                          <a:sym typeface="Symbol" pitchFamily="18" charset="2"/>
                        </a:rPr>
                        <m:t>=</m:t>
                      </m:r>
                      <m:d>
                        <m:dPr>
                          <m:ctrlPr>
                            <a:rPr lang="en-US"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10</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r>
                        <a:rPr lang="en-US" b="0" i="1" dirty="0" smtClean="0">
                          <a:latin typeface="Cambria Math"/>
                          <a:sym typeface="Symbol" pitchFamily="18" charset="2"/>
                        </a:rPr>
                        <m:t>−</m:t>
                      </m:r>
                      <m:d>
                        <m:dPr>
                          <m:ctrlPr>
                            <a:rPr lang="en-US" b="0"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−15</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d>
                        <m:dPr>
                          <m:ctrlPr>
                            <a:rPr lang="en-US"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0</m:t>
                          </m:r>
                          <m:r>
                            <a:rPr lang="en-US" i="1" dirty="0" smtClean="0">
                              <a:latin typeface="Cambria Math"/>
                              <a:sym typeface="Wingdings" pitchFamily="2" charset="2"/>
                            </a:rPr>
                            <m:t>.01</m:t>
                          </m:r>
                          <m:r>
                            <a:rPr lang="en-US" b="0" i="1" dirty="0" smtClean="0">
                              <a:latin typeface="Cambria Math"/>
                              <a:sym typeface="Wingdings" pitchFamily="2" charset="2"/>
                            </a:rPr>
                            <m:t> </m:t>
                          </m:r>
                          <m:r>
                            <a:rPr lang="en-US" i="1" dirty="0" smtClean="0">
                              <a:latin typeface="Cambria Math"/>
                              <a:sym typeface="Wingdings" pitchFamily="2" charset="2"/>
                            </a:rPr>
                            <m:t>𝑠</m:t>
                          </m:r>
                        </m:e>
                      </m:d>
                      <m:r>
                        <a:rPr lang="en-US" i="1" dirty="0" smtClean="0">
                          <a:latin typeface="Cambria Math"/>
                          <a:sym typeface="Wingdings" pitchFamily="2" charset="2"/>
                        </a:rPr>
                        <m:t>=0.025 </m:t>
                      </m:r>
                      <m:r>
                        <a:rPr lang="en-US" i="1" dirty="0" smtClean="0">
                          <a:latin typeface="Cambria Math"/>
                          <a:sym typeface="Wingdings" pitchFamily="2" charset="2"/>
                        </a:rPr>
                        <m:t>𝑘𝑔</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r>
                        <a:rPr lang="en-US" i="1" dirty="0" smtClean="0">
                          <a:latin typeface="Cambria Math"/>
                          <a:sym typeface="Wingdings" pitchFamily="2" charset="2"/>
                        </a:rPr>
                        <m:t>=2.5 </m:t>
                      </m:r>
                      <m:r>
                        <a:rPr lang="en-US" i="1" dirty="0" smtClean="0">
                          <a:latin typeface="Cambria Math"/>
                          <a:sym typeface="Wingdings" pitchFamily="2" charset="2"/>
                        </a:rPr>
                        <m:t>𝑁</m:t>
                      </m:r>
                    </m:oMath>
                  </m:oMathPara>
                </a14:m>
                <a:endParaRPr lang="en-US" dirty="0">
                  <a:sym typeface="Symbol" pitchFamily="18" charset="2"/>
                </a:endParaRPr>
              </a:p>
              <a:p>
                <a:pPr eaLnBrk="1" hangingPunct="1"/>
                <a:r>
                  <a:rPr lang="en-US" dirty="0">
                    <a:sym typeface="Symbol" pitchFamily="18" charset="2"/>
                  </a:rPr>
                  <a:t>Hailstones are usually more massive than raindrops so that the force is even greater.</a:t>
                </a:r>
              </a:p>
              <a:p>
                <a:pPr eaLnBrk="1" hangingPunct="1"/>
                <a:r>
                  <a:rPr lang="en-US" dirty="0">
                    <a:sym typeface="Symbol" pitchFamily="18" charset="2"/>
                  </a:rPr>
                  <a:t>The rebounding adds force to the collision</a:t>
                </a:r>
              </a:p>
            </p:txBody>
          </p:sp>
        </mc:Choice>
        <mc:Fallback xmlns="">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𝐹</a:t>
                </a:r>
                <a:r>
                  <a:rPr lang="en-US" i="0" dirty="0" err="1" smtClean="0">
                    <a:latin typeface="Cambria Math"/>
                    <a:sym typeface="Symbol" pitchFamily="18" charset="2"/>
                  </a:rPr>
                  <a:t>𝑡</a:t>
                </a:r>
                <a:r>
                  <a:rPr lang="en-US" i="0" dirty="0" smtClean="0">
                    <a:latin typeface="Cambria Math"/>
                    <a:sym typeface="Symbol" pitchFamily="18" charset="2"/>
                  </a:rPr>
                  <a:t>=</a:t>
                </a:r>
                <a:r>
                  <a:rPr lang="en-US" i="0" dirty="0" err="1" smtClean="0">
                    <a:latin typeface="Cambria Math"/>
                    <a:sym typeface="Symbol" pitchFamily="18" charset="2"/>
                  </a:rPr>
                  <a:t>𝑚𝑣</a:t>
                </a:r>
                <a:r>
                  <a:rPr lang="en-US" b="0" i="0" dirty="0" smtClean="0">
                    <a:latin typeface="Cambria Math"/>
                    <a:sym typeface="Symbol" pitchFamily="18" charset="2"/>
                  </a:rPr>
                  <a:t>_𝑓−</a:t>
                </a:r>
                <a:r>
                  <a:rPr lang="en-US" i="0" dirty="0" smtClean="0">
                    <a:latin typeface="Cambria Math"/>
                    <a:sym typeface="Symbol" pitchFamily="18" charset="2"/>
                  </a:rPr>
                  <a:t>𝑚𝑣</a:t>
                </a:r>
                <a:r>
                  <a:rPr lang="en-US" b="0" i="0" dirty="0" smtClean="0">
                    <a:latin typeface="Cambria Math"/>
                    <a:sym typeface="Symbol" pitchFamily="18" charset="2"/>
                  </a:rPr>
                  <a:t>_0</a:t>
                </a:r>
                <a:endParaRPr lang="en-US" dirty="0" smtClean="0">
                  <a:sym typeface="Symbol" pitchFamily="18" charset="2"/>
                </a:endParaRPr>
              </a:p>
              <a:p>
                <a:pPr eaLnBrk="1" hangingPunct="1"/>
                <a:r>
                  <a:rPr lang="en-US" i="0" dirty="0" smtClean="0">
                    <a:latin typeface="Cambria Math"/>
                    <a:sym typeface="Symbol" pitchFamily="18" charset="2"/>
                  </a:rPr>
                  <a:t>𝐹(</a:t>
                </a:r>
                <a:r>
                  <a:rPr lang="en-US" b="0" i="0" dirty="0" smtClean="0">
                    <a:latin typeface="Cambria Math"/>
                    <a:sym typeface="Symbol" pitchFamily="18" charset="2"/>
                  </a:rPr>
                  <a:t>0</a:t>
                </a:r>
                <a:r>
                  <a:rPr lang="en-US" i="0" dirty="0" smtClean="0">
                    <a:latin typeface="Cambria Math"/>
                    <a:sym typeface="Symbol" pitchFamily="18" charset="2"/>
                  </a:rPr>
                  <a:t>.01 𝑠)=</a:t>
                </a:r>
                <a:r>
                  <a:rPr lang="en-US" b="0" i="0" dirty="0" smtClean="0">
                    <a:latin typeface="Cambria Math"/>
                    <a:sym typeface="Symbol" pitchFamily="18" charset="2"/>
                  </a:rPr>
                  <a:t>(0</a:t>
                </a:r>
                <a:r>
                  <a:rPr lang="en-US" i="0" dirty="0" smtClean="0">
                    <a:latin typeface="Cambria Math"/>
                    <a:sym typeface="Symbol" pitchFamily="18" charset="2"/>
                  </a:rPr>
                  <a:t>.001 𝑘𝑔)0</a:t>
                </a:r>
                <a:r>
                  <a:rPr lang="en-US" b="0" i="0" dirty="0" smtClean="0">
                    <a:latin typeface="Cambria Math"/>
                    <a:sym typeface="Symbol" pitchFamily="18" charset="2"/>
                  </a:rPr>
                  <a:t>−(0</a:t>
                </a:r>
                <a:r>
                  <a:rPr lang="en-US" i="0" dirty="0" smtClean="0">
                    <a:latin typeface="Cambria Math"/>
                    <a:sym typeface="Symbol" pitchFamily="18" charset="2"/>
                  </a:rPr>
                  <a:t>.001 𝑘𝑔)(−15 𝑚/𝑠)</a:t>
                </a:r>
                <a:endParaRPr lang="en-US" i="1" dirty="0" smtClean="0">
                  <a:latin typeface="Cambria Math"/>
                  <a:sym typeface="Symbol" pitchFamily="18" charset="2"/>
                </a:endParaRPr>
              </a:p>
              <a:p>
                <a:pPr eaLnBrk="1" hangingPunct="1"/>
                <a:r>
                  <a:rPr lang="en-US" i="0" dirty="0" smtClean="0">
                    <a:latin typeface="Cambria Math"/>
                    <a:sym typeface="Wingdings" pitchFamily="2" charset="2"/>
                  </a:rPr>
                  <a:t>𝐹(</a:t>
                </a:r>
                <a:r>
                  <a:rPr lang="en-US" b="0" i="0" dirty="0" smtClean="0">
                    <a:latin typeface="Cambria Math"/>
                    <a:sym typeface="Wingdings" pitchFamily="2" charset="2"/>
                  </a:rPr>
                  <a:t>0</a:t>
                </a:r>
                <a:r>
                  <a:rPr lang="en-US" i="0" dirty="0" smtClean="0">
                    <a:latin typeface="Cambria Math"/>
                    <a:sym typeface="Wingdings" pitchFamily="2" charset="2"/>
                  </a:rPr>
                  <a:t>.01</a:t>
                </a:r>
                <a:r>
                  <a:rPr lang="en-US" b="0" i="0" dirty="0" smtClean="0">
                    <a:latin typeface="Cambria Math"/>
                    <a:sym typeface="Wingdings" pitchFamily="2" charset="2"/>
                  </a:rPr>
                  <a:t> </a:t>
                </a:r>
                <a:r>
                  <a:rPr lang="en-US" i="0" dirty="0" smtClean="0">
                    <a:latin typeface="Cambria Math"/>
                    <a:sym typeface="Wingdings" pitchFamily="2" charset="2"/>
                  </a:rPr>
                  <a:t>𝑠)=0.015 𝑘𝑔 𝑚/𝑠</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𝐹=1.5 𝑁</a:t>
                </a:r>
                <a:endParaRPr lang="en-US" dirty="0" smtClean="0">
                  <a:sym typeface="Wingdings" pitchFamily="2" charset="2"/>
                </a:endParaRPr>
              </a:p>
              <a:p>
                <a:pPr eaLnBrk="1" hangingPunct="1"/>
                <a:r>
                  <a:rPr lang="en-US" i="0" dirty="0" smtClean="0">
                    <a:latin typeface="Cambria Math"/>
                    <a:sym typeface="Symbol" pitchFamily="18" charset="2"/>
                  </a:rPr>
                  <a:t>𝐹(</a:t>
                </a:r>
                <a:r>
                  <a:rPr lang="en-US" b="0" i="0" dirty="0" smtClean="0">
                    <a:latin typeface="Cambria Math"/>
                    <a:sym typeface="Symbol" pitchFamily="18" charset="2"/>
                  </a:rPr>
                  <a:t>0</a:t>
                </a:r>
                <a:r>
                  <a:rPr lang="en-US" i="0" dirty="0" smtClean="0">
                    <a:latin typeface="Cambria Math"/>
                    <a:sym typeface="Symbol" pitchFamily="18" charset="2"/>
                  </a:rPr>
                  <a:t>.01 𝑠)=(</a:t>
                </a:r>
                <a:r>
                  <a:rPr lang="en-US" b="0" i="0" dirty="0" smtClean="0">
                    <a:latin typeface="Cambria Math"/>
                    <a:sym typeface="Symbol" pitchFamily="18" charset="2"/>
                  </a:rPr>
                  <a:t>0</a:t>
                </a:r>
                <a:r>
                  <a:rPr lang="en-US" i="0" dirty="0" smtClean="0">
                    <a:latin typeface="Cambria Math"/>
                    <a:sym typeface="Symbol" pitchFamily="18" charset="2"/>
                  </a:rPr>
                  <a:t>.001 𝑘𝑔)(10 𝑚/𝑠)</a:t>
                </a:r>
                <a:r>
                  <a:rPr lang="en-US" b="0" i="0" dirty="0" smtClean="0">
                    <a:latin typeface="Cambria Math"/>
                    <a:sym typeface="Symbol" pitchFamily="18" charset="2"/>
                  </a:rPr>
                  <a:t>−(0</a:t>
                </a:r>
                <a:r>
                  <a:rPr lang="en-US" i="0" dirty="0" smtClean="0">
                    <a:latin typeface="Cambria Math"/>
                    <a:sym typeface="Symbol" pitchFamily="18" charset="2"/>
                  </a:rPr>
                  <a:t>.001 𝑘𝑔)(−15 𝑚/𝑠)</a:t>
                </a:r>
                <a:endParaRPr lang="en-US" i="1" dirty="0" smtClean="0">
                  <a:latin typeface="Cambria Math"/>
                  <a:sym typeface="Symbol" pitchFamily="18" charset="2"/>
                </a:endParaRPr>
              </a:p>
              <a:p>
                <a:pPr eaLnBrk="1" hangingPunct="1"/>
                <a:r>
                  <a:rPr lang="en-US" i="0" dirty="0" smtClean="0">
                    <a:latin typeface="Cambria Math"/>
                    <a:sym typeface="Wingdings" pitchFamily="2" charset="2"/>
                  </a:rPr>
                  <a:t>𝐹(</a:t>
                </a:r>
                <a:r>
                  <a:rPr lang="en-US" b="0" i="0" dirty="0" smtClean="0">
                    <a:latin typeface="Cambria Math"/>
                    <a:sym typeface="Wingdings" pitchFamily="2" charset="2"/>
                  </a:rPr>
                  <a:t>0</a:t>
                </a:r>
                <a:r>
                  <a:rPr lang="en-US" i="0" dirty="0" smtClean="0">
                    <a:latin typeface="Cambria Math"/>
                    <a:sym typeface="Wingdings" pitchFamily="2" charset="2"/>
                  </a:rPr>
                  <a:t>.01</a:t>
                </a:r>
                <a:r>
                  <a:rPr lang="en-US" b="0" i="0" dirty="0" smtClean="0">
                    <a:latin typeface="Cambria Math"/>
                    <a:sym typeface="Wingdings" pitchFamily="2" charset="2"/>
                  </a:rPr>
                  <a:t> </a:t>
                </a:r>
                <a:r>
                  <a:rPr lang="en-US" i="0" dirty="0" smtClean="0">
                    <a:latin typeface="Cambria Math"/>
                    <a:sym typeface="Wingdings" pitchFamily="2" charset="2"/>
                  </a:rPr>
                  <a:t>𝑠)=0.025 𝑘𝑔 𝑚/𝑠</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𝐹=2.5 𝑁</a:t>
                </a:r>
                <a:endParaRPr lang="en-US" dirty="0" smtClean="0">
                  <a:sym typeface="Symbol" pitchFamily="18" charset="2"/>
                </a:endParaRPr>
              </a:p>
              <a:p>
                <a:pPr eaLnBrk="1" hangingPunct="1"/>
                <a:r>
                  <a:rPr lang="en-US" dirty="0" smtClean="0">
                    <a:sym typeface="Symbol" pitchFamily="18" charset="2"/>
                  </a:rPr>
                  <a:t>Hailstones are usually more massive than raindrops so that the force is even greater.</a:t>
                </a:r>
              </a:p>
              <a:p>
                <a:pPr eaLnBrk="1" hangingPunct="1"/>
                <a:r>
                  <a:rPr lang="en-US" dirty="0" smtClean="0">
                    <a:sym typeface="Symbol" pitchFamily="18" charset="2"/>
                  </a:rPr>
                  <a:t>The rebounding adds force to the collision</a:t>
                </a:r>
              </a:p>
            </p:txBody>
          </p:sp>
        </mc:Fallback>
      </mc:AlternateContent>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person has more mass than the bullet.</a:t>
            </a:r>
          </a:p>
          <a:p>
            <a:r>
              <a:rPr lang="en-US" b="0" dirty="0"/>
              <a:t>Since they are half the mass, they will move at twice the speed.</a:t>
            </a:r>
            <a:r>
              <a:rPr lang="en-US" b="0" baseline="0" dirty="0"/>
              <a:t> Mass and speed ratios are reciprocals.</a:t>
            </a:r>
            <a:endParaRPr lang="en-US" b="0" dirty="0"/>
          </a:p>
        </p:txBody>
      </p:sp>
      <p:sp>
        <p:nvSpPr>
          <p:cNvPr id="4" name="Slide Number Placeholder 3"/>
          <p:cNvSpPr>
            <a:spLocks noGrp="1"/>
          </p:cNvSpPr>
          <p:nvPr>
            <p:ph type="sldNum" sz="quarter" idx="10"/>
          </p:nvPr>
        </p:nvSpPr>
        <p:spPr/>
        <p:txBody>
          <a:bodyPr/>
          <a:lstStyle/>
          <a:p>
            <a:fld id="{7087E104-8F33-4EEA-A33C-3F35CFF331C4}" type="slidenum">
              <a:rPr lang="en-US" smtClean="0"/>
              <a:t>63</a:t>
            </a:fld>
            <a:endParaRPr lang="en-US"/>
          </a:p>
        </p:txBody>
      </p:sp>
    </p:spTree>
    <p:extLst>
      <p:ext uri="{BB962C8B-B14F-4D97-AF65-F5344CB8AC3E}">
        <p14:creationId xmlns:p14="http://schemas.microsoft.com/office/powerpoint/2010/main" val="3183254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5F87DE-EB0C-49B7-9A14-FB82D869758E}" type="slidenum">
              <a:rPr lang="en-US" smtClean="0"/>
              <a:pPr/>
              <a:t>64</a:t>
            </a:fld>
            <a:endParaRPr lang="en-US"/>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Usually only two objects for linear momentum because very rarely do more than two object hit at the same time.  It usually happens that two hit, and then one of those hits another.</a:t>
            </a:r>
          </a:p>
          <a:p>
            <a:pPr eaLnBrk="1" hangingPunct="1"/>
            <a:r>
              <a:rPr lang="en-US"/>
              <a:t>Internal forces </a:t>
            </a:r>
            <a:r>
              <a:rPr lang="en-US">
                <a:sym typeface="Wingdings" pitchFamily="2" charset="2"/>
              </a:rPr>
              <a:t> the objects pushing each other</a:t>
            </a:r>
          </a:p>
          <a:p>
            <a:pPr eaLnBrk="1" hangingPunct="1"/>
            <a:r>
              <a:rPr lang="en-US">
                <a:sym typeface="Wingdings" pitchFamily="2" charset="2"/>
              </a:rPr>
              <a:t>External forces  gravity pulling the objects down</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361785-F46B-48C1-8E6A-CF70F167D60E}" type="slidenum">
              <a:rPr lang="en-US" smtClean="0"/>
              <a:pPr eaLnBrk="1" hangingPunct="1"/>
              <a:t>6</a:t>
            </a:fld>
            <a:endParaRPr lang="en-US"/>
          </a:p>
        </p:txBody>
      </p:sp>
      <p:sp>
        <p:nvSpPr>
          <p:cNvPr id="716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err="1" smtClean="0">
                          <a:latin typeface="Cambria Math"/>
                        </a:rPr>
                        <m:t>𝐹</m:t>
                      </m:r>
                      <m:r>
                        <a:rPr lang="en-US" b="0" i="1" dirty="0" smtClean="0">
                          <a:latin typeface="Cambria Math"/>
                        </a:rPr>
                        <m:t>𝑑</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𝜃</m:t>
                          </m:r>
                        </m:e>
                      </m:func>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60 </m:t>
                          </m:r>
                          <m:r>
                            <a:rPr lang="en-US" b="0" i="1" smtClean="0">
                              <a:latin typeface="Cambria Math"/>
                            </a:rPr>
                            <m:t>𝑁</m:t>
                          </m:r>
                        </m:e>
                      </m:d>
                      <m:d>
                        <m:dPr>
                          <m:ctrlPr>
                            <a:rPr lang="en-US" b="0" i="1" smtClean="0">
                              <a:latin typeface="Cambria Math" panose="02040503050406030204" pitchFamily="18" charset="0"/>
                            </a:rPr>
                          </m:ctrlPr>
                        </m:dPr>
                        <m:e>
                          <m:r>
                            <a:rPr lang="en-US" b="0" i="1" smtClean="0">
                              <a:latin typeface="Cambria Math"/>
                            </a:rPr>
                            <m:t>100 </m:t>
                          </m:r>
                          <m:r>
                            <a:rPr lang="en-US" b="0" i="1" smtClean="0">
                              <a:latin typeface="Cambria Math"/>
                            </a:rPr>
                            <m:t>𝑚</m:t>
                          </m:r>
                        </m:e>
                      </m:d>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30°</m:t>
                          </m:r>
                        </m:e>
                      </m:func>
                      <m:r>
                        <a:rPr lang="en-US" b="0" i="1" smtClean="0">
                          <a:latin typeface="Cambria Math"/>
                        </a:rPr>
                        <m:t>=5196 </m:t>
                      </m:r>
                      <m:r>
                        <a:rPr lang="en-US" b="0" i="1" smtClean="0">
                          <a:latin typeface="Cambria Math"/>
                        </a:rPr>
                        <m:t>𝐽</m:t>
                      </m:r>
                    </m:oMath>
                  </m:oMathPara>
                </a14:m>
                <a:endParaRPr lang="en-US" dirty="0"/>
              </a:p>
            </p:txBody>
          </p:sp>
        </mc:Choice>
        <mc:Fallback xmlns="">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𝑊=</a:t>
                </a:r>
                <a:r>
                  <a:rPr lang="en-US" i="0" dirty="0" err="1" smtClean="0">
                    <a:latin typeface="Cambria Math"/>
                  </a:rPr>
                  <a:t>𝐹</a:t>
                </a:r>
                <a:r>
                  <a:rPr lang="en-US" b="0" i="0" dirty="0" smtClean="0">
                    <a:latin typeface="Cambria Math"/>
                  </a:rPr>
                  <a:t>𝑑 cos⁡𝜃</a:t>
                </a:r>
                <a:endParaRPr lang="en-US" dirty="0" smtClean="0"/>
              </a:p>
              <a:p>
                <a:pPr eaLnBrk="1" hangingPunct="1"/>
                <a:r>
                  <a:rPr lang="en-US" b="0" i="0" smtClean="0">
                    <a:latin typeface="Cambria Math"/>
                  </a:rPr>
                  <a:t>𝑊=(60 𝑁)(100 𝑚)  cos⁡〖30°〗=5196 𝐽</a:t>
                </a:r>
                <a:endParaRPr lang="en-US" dirty="0" smtClean="0"/>
              </a:p>
            </p:txBody>
          </p:sp>
        </mc:Fallback>
      </mc:AlternateContent>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4E1A83-8C88-4E29-B2B0-C3B20E701641}" type="slidenum">
              <a:rPr lang="en-US" smtClean="0"/>
              <a:pPr/>
              <a:t>65</a:t>
            </a:fld>
            <a:endParaRPr lang="en-US"/>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F</a:t>
            </a:r>
            <a:r>
              <a:rPr lang="en-US" baseline="-25000"/>
              <a:t>12</a:t>
            </a:r>
            <a:r>
              <a:rPr lang="en-US"/>
              <a:t> and F</a:t>
            </a:r>
            <a:r>
              <a:rPr lang="en-US" baseline="-25000"/>
              <a:t>21</a:t>
            </a:r>
            <a:r>
              <a:rPr lang="en-US"/>
              <a:t> are action-reaction pair from Newton’s Third Law are equal and opposite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54AD75-2B58-494E-8689-4730491C7FB4}" type="slidenum">
              <a:rPr lang="en-US" smtClean="0"/>
              <a:pPr/>
              <a:t>66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CAFE67-3180-4625-9A03-7D03D8D01426}" type="slidenum">
              <a:rPr lang="en-US" smtClean="0"/>
              <a:pPr/>
              <a:t>67</a:t>
            </a:fld>
            <a:endParaRPr lang="en-US"/>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Isolated system = no external forces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81000" y="685800"/>
            <a:ext cx="6096000" cy="342900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B3F874-7E56-483C-B6B6-4B5EF841E80B}" type="slidenum">
              <a:rPr lang="en-US" smtClean="0"/>
              <a:pPr/>
              <a:t>68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81000" y="685800"/>
            <a:ext cx="6096000" cy="342900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5FA8D8-ED82-4B9F-9C24-F04EB6418EFF}" type="slidenum">
              <a:rPr lang="en-US" smtClean="0"/>
              <a:pPr/>
              <a:t>69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55E220-1025-4763-ACAB-58258ECA8100}" type="slidenum">
              <a:rPr lang="en-US" smtClean="0"/>
              <a:pPr/>
              <a:t>70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20FFB9-07F7-4F9B-80D8-64D7AEB26276}" type="slidenum">
              <a:rPr lang="en-US" smtClean="0"/>
              <a:pPr/>
              <a:t>71</a:t>
            </a:fld>
            <a:endParaRPr lang="en-US"/>
          </a:p>
        </p:txBody>
      </p:sp>
      <p:sp>
        <p:nvSpPr>
          <p:cNvPr id="6451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451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0</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𝑓</m:t>
                          </m:r>
                        </m:sub>
                      </m:sSub>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02</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2</m:t>
                          </m:r>
                        </m:sub>
                      </m:sSub>
                    </m:oMath>
                  </m:oMathPara>
                </a14:m>
                <a:endParaRPr lang="en-US" baseline="-25000" dirty="0"/>
              </a:p>
              <a:p>
                <a:pPr eaLnBrk="1" hangingPunct="1"/>
                <a14:m>
                  <m:oMathPara xmlns:m="http://schemas.openxmlformats.org/officeDocument/2006/math">
                    <m:oMathParaPr>
                      <m:jc m:val="centerGroup"/>
                    </m:oMathParaPr>
                    <m:oMath xmlns:m="http://schemas.openxmlformats.org/officeDocument/2006/math">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.17 </m:t>
                          </m:r>
                          <m:r>
                            <a:rPr lang="en-US" i="1" dirty="0" smtClean="0">
                              <a:latin typeface="Cambria Math"/>
                            </a:rPr>
                            <m:t>𝑘𝑔</m:t>
                          </m:r>
                        </m:e>
                      </m:d>
                      <m:d>
                        <m:dPr>
                          <m:ctrlPr>
                            <a:rPr lang="en-US" i="1" dirty="0" smtClean="0">
                              <a:latin typeface="Cambria Math" panose="02040503050406030204" pitchFamily="18" charset="0"/>
                            </a:rPr>
                          </m:ctrlPr>
                        </m:dPr>
                        <m:e>
                          <m:r>
                            <a:rPr lang="en-US" b="0" i="1" dirty="0" smtClean="0">
                              <a:latin typeface="Cambria Math"/>
                            </a:rPr>
                            <m:t>5 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r>
                        <a:rPr lang="en-US" b="0"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.17 </m:t>
                          </m:r>
                          <m:r>
                            <a:rPr lang="en-US" i="1" dirty="0" smtClean="0">
                              <a:latin typeface="Cambria Math"/>
                            </a:rPr>
                            <m:t>𝑘𝑔</m:t>
                          </m:r>
                        </m:e>
                      </m:d>
                      <m:r>
                        <a:rPr lang="en-US" i="1" dirty="0" smtClean="0">
                          <a:latin typeface="Cambria Math"/>
                        </a:rPr>
                        <m:t>𝑣</m:t>
                      </m:r>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.5 </m:t>
                          </m:r>
                          <m:r>
                            <a:rPr lang="en-US" i="1" dirty="0" smtClean="0">
                              <a:latin typeface="Cambria Math"/>
                            </a:rPr>
                            <m:t>𝑘𝑔</m:t>
                          </m:r>
                        </m:e>
                      </m:d>
                      <m:r>
                        <a:rPr lang="en-US" i="1" dirty="0" smtClean="0">
                          <a:latin typeface="Cambria Math"/>
                        </a:rPr>
                        <m:t>𝑣</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0.85 </m:t>
                      </m:r>
                      <m:r>
                        <a:rPr lang="en-US" b="0" i="1" dirty="0" smtClean="0">
                          <a:latin typeface="Cambria Math"/>
                        </a:rPr>
                        <m:t>𝑘𝑔</m:t>
                      </m:r>
                      <m:f>
                        <m:fPr>
                          <m:ctrlPr>
                            <a:rPr lang="en-US" b="0" i="1" dirty="0" smtClean="0">
                              <a:latin typeface="Cambria Math" panose="02040503050406030204" pitchFamily="18" charset="0"/>
                            </a:rPr>
                          </m:ctrlPr>
                        </m:fPr>
                        <m:num>
                          <m:r>
                            <a:rPr lang="en-US" b="0" i="1" dirty="0" smtClean="0">
                              <a:latin typeface="Cambria Math"/>
                            </a:rPr>
                            <m:t>𝑚</m:t>
                          </m:r>
                        </m:num>
                        <m:den>
                          <m:r>
                            <a:rPr lang="en-US" b="0" i="1" dirty="0" smtClean="0">
                              <a:latin typeface="Cambria Math"/>
                            </a:rPr>
                            <m:t>𝑠</m:t>
                          </m:r>
                        </m:den>
                      </m:f>
                      <m:r>
                        <a:rPr lang="en-US" b="0"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.67 </m:t>
                          </m:r>
                          <m:r>
                            <a:rPr lang="en-US" i="1" dirty="0" smtClean="0">
                              <a:latin typeface="Cambria Math"/>
                            </a:rPr>
                            <m:t>𝑘𝑔</m:t>
                          </m:r>
                        </m:e>
                      </m:d>
                      <m:r>
                        <a:rPr lang="en-US" i="1" dirty="0" smtClean="0">
                          <a:latin typeface="Cambria Math"/>
                        </a:rPr>
                        <m:t>𝑣</m:t>
                      </m:r>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𝑣</m:t>
                      </m:r>
                      <m:r>
                        <a:rPr lang="en-US" i="1" dirty="0" smtClean="0">
                          <a:latin typeface="Cambria Math"/>
                        </a:rPr>
                        <m:t>=1.27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p:txBody>
          </p:sp>
        </mc:Choice>
        <mc:Fallback xmlns="">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𝑝</a:t>
                </a:r>
                <a:r>
                  <a:rPr lang="en-US" b="0" i="0" dirty="0" smtClean="0">
                    <a:latin typeface="Cambria Math"/>
                  </a:rPr>
                  <a:t>_0</a:t>
                </a:r>
                <a:r>
                  <a:rPr lang="en-US" i="0" dirty="0" smtClean="0">
                    <a:latin typeface="Cambria Math"/>
                  </a:rPr>
                  <a:t>=𝑝</a:t>
                </a:r>
                <a:r>
                  <a:rPr lang="en-US" b="0" i="0" dirty="0" smtClean="0">
                    <a:latin typeface="Cambria Math"/>
                  </a:rPr>
                  <a:t>_𝑓</a:t>
                </a:r>
                <a:endParaRPr lang="en-US" i="1" dirty="0" smtClean="0">
                  <a:latin typeface="Cambria Math"/>
                </a:endParaRPr>
              </a:p>
              <a:p>
                <a:pPr eaLnBrk="1" hangingPunct="1"/>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_01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_02</a:t>
                </a:r>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_𝑓1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_𝑓2</a:t>
                </a:r>
                <a:endParaRPr lang="en-US" baseline="-25000" dirty="0" smtClean="0"/>
              </a:p>
              <a:p>
                <a:pPr eaLnBrk="1" hangingPunct="1"/>
                <a:r>
                  <a:rPr lang="en-US" i="0" dirty="0" smtClean="0">
                    <a:latin typeface="Cambria Math"/>
                  </a:rPr>
                  <a:t>(</a:t>
                </a:r>
                <a:r>
                  <a:rPr lang="en-US" b="0" i="0" dirty="0" smtClean="0">
                    <a:latin typeface="Cambria Math"/>
                  </a:rPr>
                  <a:t>0</a:t>
                </a:r>
                <a:r>
                  <a:rPr lang="en-US" i="0" dirty="0" smtClean="0">
                    <a:latin typeface="Cambria Math"/>
                  </a:rPr>
                  <a:t>.17 𝑘𝑔)(</a:t>
                </a:r>
                <a:r>
                  <a:rPr lang="en-US" b="0" i="0" dirty="0" smtClean="0">
                    <a:latin typeface="Cambria Math"/>
                  </a:rPr>
                  <a:t>5 </a:t>
                </a:r>
                <a:r>
                  <a:rPr lang="en-US" i="0" dirty="0" smtClean="0">
                    <a:latin typeface="Cambria Math"/>
                  </a:rPr>
                  <a:t>𝑚/𝑠)+(</a:t>
                </a:r>
                <a:r>
                  <a:rPr lang="en-US" b="0" i="0" dirty="0" smtClean="0">
                    <a:latin typeface="Cambria Math"/>
                  </a:rPr>
                  <a:t>0</a:t>
                </a:r>
                <a:r>
                  <a:rPr lang="en-US" i="0" dirty="0" smtClean="0">
                    <a:latin typeface="Cambria Math"/>
                  </a:rPr>
                  <a:t>.5 𝑘𝑔)(0 𝑚/𝑠)</a:t>
                </a:r>
                <a:r>
                  <a:rPr lang="en-US" b="0" i="0" dirty="0" smtClean="0">
                    <a:latin typeface="Cambria Math"/>
                  </a:rPr>
                  <a:t>=</a:t>
                </a:r>
                <a:r>
                  <a:rPr lang="en-US" i="0" dirty="0" smtClean="0">
                    <a:latin typeface="Cambria Math"/>
                  </a:rPr>
                  <a:t>(</a:t>
                </a:r>
                <a:r>
                  <a:rPr lang="en-US" b="0" i="0" dirty="0" smtClean="0">
                    <a:latin typeface="Cambria Math"/>
                  </a:rPr>
                  <a:t>0</a:t>
                </a:r>
                <a:r>
                  <a:rPr lang="en-US" i="0" dirty="0" smtClean="0">
                    <a:latin typeface="Cambria Math"/>
                  </a:rPr>
                  <a:t>.17 𝑘𝑔)𝑣+(</a:t>
                </a:r>
                <a:r>
                  <a:rPr lang="en-US" b="0" i="0" dirty="0" smtClean="0">
                    <a:latin typeface="Cambria Math"/>
                  </a:rPr>
                  <a:t>0</a:t>
                </a:r>
                <a:r>
                  <a:rPr lang="en-US" i="0" dirty="0" smtClean="0">
                    <a:latin typeface="Cambria Math"/>
                  </a:rPr>
                  <a:t>.5 𝑘𝑔)𝑣</a:t>
                </a:r>
                <a:endParaRPr lang="en-US" dirty="0" smtClean="0"/>
              </a:p>
              <a:p>
                <a:pPr eaLnBrk="1" hangingPunct="1"/>
                <a:r>
                  <a:rPr lang="en-US" b="0" i="0" dirty="0" smtClean="0">
                    <a:latin typeface="Cambria Math"/>
                  </a:rPr>
                  <a:t>0.85 𝑘𝑔 𝑚/𝑠=(0</a:t>
                </a:r>
                <a:r>
                  <a:rPr lang="en-US" i="0" dirty="0" smtClean="0">
                    <a:latin typeface="Cambria Math"/>
                  </a:rPr>
                  <a:t>.67 𝑘𝑔)𝑣</a:t>
                </a:r>
                <a:endParaRPr lang="en-US" i="1" dirty="0" smtClean="0">
                  <a:latin typeface="Cambria Math"/>
                </a:endParaRPr>
              </a:p>
              <a:p>
                <a:pPr eaLnBrk="1" hangingPunct="1"/>
                <a:r>
                  <a:rPr lang="en-US" b="0" i="0" dirty="0" smtClean="0">
                    <a:latin typeface="Cambria Math"/>
                  </a:rPr>
                  <a:t>𝑣</a:t>
                </a:r>
                <a:r>
                  <a:rPr lang="en-US" i="0" dirty="0" smtClean="0">
                    <a:latin typeface="Cambria Math"/>
                  </a:rPr>
                  <a:t>=1.27 𝑚/𝑠</a:t>
                </a:r>
                <a:endParaRPr lang="en-US" dirty="0" smtClean="0"/>
              </a:p>
            </p:txBody>
          </p:sp>
        </mc:Fallback>
      </mc:AlternateContent>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A84A18-C3EE-4396-98D3-94B434FC8C20}" type="slidenum">
              <a:rPr lang="en-US" smtClean="0"/>
              <a:pPr/>
              <a:t>72</a:t>
            </a:fld>
            <a:endParaRPr lang="en-US"/>
          </a:p>
        </p:txBody>
      </p:sp>
      <p:sp>
        <p:nvSpPr>
          <p:cNvPr id="6553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554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0</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𝑓</m:t>
                          </m:r>
                        </m:sub>
                      </m:sSub>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02</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2</m:t>
                          </m:r>
                        </m:sub>
                      </m:sSub>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d>
                        <m:dPr>
                          <m:ctrlPr>
                            <a:rPr lang="en-US" i="1" dirty="0" smtClean="0">
                              <a:latin typeface="Cambria Math" panose="02040503050406030204" pitchFamily="18" charset="0"/>
                            </a:rPr>
                          </m:ctrlPr>
                        </m:dPr>
                        <m:e>
                          <m:r>
                            <a:rPr lang="en-US" i="1" dirty="0" smtClean="0">
                              <a:latin typeface="Cambria Math"/>
                            </a:rPr>
                            <m:t>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e>
                      </m:d>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e>
                      </m:d>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5 </m:t>
                          </m:r>
                          <m:r>
                            <a:rPr lang="en-US" i="1" dirty="0" smtClean="0">
                              <a:latin typeface="Cambria Math"/>
                            </a:rPr>
                            <m:t>𝑘𝑔</m:t>
                          </m:r>
                        </m:e>
                      </m:d>
                      <m:r>
                        <a:rPr lang="en-US" i="1" dirty="0" smtClean="0">
                          <a:latin typeface="Cambria Math"/>
                        </a:rPr>
                        <m:t>𝑣</m:t>
                      </m:r>
                      <m:r>
                        <a:rPr lang="en-US" i="1" dirty="0" smtClean="0">
                          <a:latin typeface="Cambria Math"/>
                        </a:rPr>
                        <m:t>+(0.15</m:t>
                      </m:r>
                      <m:r>
                        <a:rPr lang="en-US" i="1" dirty="0" smtClean="0">
                          <a:latin typeface="Cambria Math"/>
                        </a:rPr>
                        <m:t>𝑘𝑔</m:t>
                      </m:r>
                      <m:r>
                        <a:rPr lang="en-US" i="1" dirty="0" smtClean="0">
                          <a:latin typeface="Cambria Math"/>
                        </a:rPr>
                        <m:t>)(35 </m:t>
                      </m:r>
                      <m:r>
                        <a:rPr lang="en-US" i="1" dirty="0" smtClean="0">
                          <a:latin typeface="Cambria Math"/>
                        </a:rPr>
                        <m:t>𝑚</m:t>
                      </m:r>
                      <m:r>
                        <a:rPr lang="en-US" i="1" dirty="0" smtClean="0">
                          <a:latin typeface="Cambria Math"/>
                        </a:rPr>
                        <m:t>/</m:t>
                      </m:r>
                      <m:r>
                        <a:rPr lang="en-US" i="1" dirty="0" smtClean="0">
                          <a:latin typeface="Cambria Math"/>
                        </a:rPr>
                        <m:t>𝑠</m:t>
                      </m:r>
                      <m:r>
                        <a:rPr lang="en-US" i="1" dirty="0" smtClean="0">
                          <a:latin typeface="Cambria Math"/>
                        </a:rPr>
                        <m:t>)</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0=</m:t>
                      </m:r>
                      <m:d>
                        <m:dPr>
                          <m:ctrlPr>
                            <a:rPr lang="en-US" i="1" dirty="0" smtClean="0">
                              <a:latin typeface="Cambria Math" panose="02040503050406030204" pitchFamily="18" charset="0"/>
                            </a:rPr>
                          </m:ctrlPr>
                        </m:dPr>
                        <m:e>
                          <m:r>
                            <a:rPr lang="en-US" i="1" dirty="0" smtClean="0">
                              <a:latin typeface="Cambria Math"/>
                            </a:rPr>
                            <m:t>5 </m:t>
                          </m:r>
                          <m:r>
                            <a:rPr lang="en-US" i="1" dirty="0" smtClean="0">
                              <a:latin typeface="Cambria Math"/>
                            </a:rPr>
                            <m:t>𝑘𝑔</m:t>
                          </m:r>
                        </m:e>
                      </m:d>
                      <m:r>
                        <a:rPr lang="en-US" i="1" dirty="0" smtClean="0">
                          <a:latin typeface="Cambria Math"/>
                        </a:rPr>
                        <m:t>𝑣</m:t>
                      </m:r>
                      <m:r>
                        <a:rPr lang="en-US" i="1" dirty="0" smtClean="0">
                          <a:latin typeface="Cambria Math"/>
                        </a:rPr>
                        <m:t>+5.25 </m:t>
                      </m:r>
                      <m:r>
                        <a:rPr lang="en-US" i="1" dirty="0" smtClean="0">
                          <a:latin typeface="Cambria Math"/>
                        </a:rPr>
                        <m:t>𝑘𝑔</m:t>
                      </m:r>
                      <m:r>
                        <a:rPr lang="en-US" i="1" dirty="0" smtClean="0">
                          <a:latin typeface="Cambria Math"/>
                        </a:rPr>
                        <m:t>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m:t>
                      </m:r>
                      <m:r>
                        <a:rPr lang="en-US" i="1" dirty="0" smtClean="0">
                          <a:latin typeface="Cambria Math"/>
                        </a:rPr>
                        <m:t>(5 </m:t>
                      </m:r>
                      <m:r>
                        <a:rPr lang="en-US" i="1" dirty="0" smtClean="0">
                          <a:latin typeface="Cambria Math"/>
                        </a:rPr>
                        <m:t>𝑘𝑔</m:t>
                      </m:r>
                      <m:r>
                        <a:rPr lang="en-US" i="1" dirty="0" smtClean="0">
                          <a:latin typeface="Cambria Math"/>
                        </a:rPr>
                        <m:t>)</m:t>
                      </m:r>
                      <m:r>
                        <a:rPr lang="en-US" i="1" dirty="0" smtClean="0">
                          <a:latin typeface="Cambria Math"/>
                        </a:rPr>
                        <m:t>𝑣</m:t>
                      </m:r>
                      <m:r>
                        <a:rPr lang="en-US" i="1" dirty="0" smtClean="0">
                          <a:latin typeface="Cambria Math"/>
                        </a:rPr>
                        <m:t>=−5.25 </m:t>
                      </m:r>
                      <m:r>
                        <a:rPr lang="en-US" i="1" dirty="0" smtClean="0">
                          <a:latin typeface="Cambria Math"/>
                        </a:rPr>
                        <m:t>𝑘𝑔</m:t>
                      </m:r>
                      <m:r>
                        <a:rPr lang="en-US" i="1" dirty="0" smtClean="0">
                          <a:latin typeface="Cambria Math"/>
                        </a:rPr>
                        <m:t>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𝑣</m:t>
                      </m:r>
                      <m:r>
                        <a:rPr lang="en-US" i="1" dirty="0" smtClean="0">
                          <a:latin typeface="Cambria Math"/>
                        </a:rPr>
                        <m:t>=1.05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p:txBody>
          </p:sp>
        </mc:Choice>
        <mc:Fallback xmlns="">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𝑝</a:t>
                </a:r>
                <a:r>
                  <a:rPr lang="en-US" b="0" i="0" dirty="0" smtClean="0">
                    <a:latin typeface="Cambria Math"/>
                  </a:rPr>
                  <a:t>_0</a:t>
                </a:r>
                <a:r>
                  <a:rPr lang="en-US" i="0" dirty="0" smtClean="0">
                    <a:latin typeface="Cambria Math"/>
                  </a:rPr>
                  <a:t>=𝑝</a:t>
                </a:r>
                <a:r>
                  <a:rPr lang="en-US" b="0" i="0" dirty="0" smtClean="0">
                    <a:latin typeface="Cambria Math"/>
                  </a:rPr>
                  <a:t>_𝑓</a:t>
                </a:r>
                <a:endParaRPr lang="en-US" i="1" dirty="0" smtClean="0">
                  <a:latin typeface="Cambria Math"/>
                </a:endParaRPr>
              </a:p>
              <a:p>
                <a:pPr eaLnBrk="1" hangingPunct="1"/>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_01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_02</a:t>
                </a:r>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_𝑓1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_𝑓2</a:t>
                </a:r>
                <a:endParaRPr lang="en-US" b="0" i="1" dirty="0" smtClean="0">
                  <a:latin typeface="Cambria Math"/>
                </a:endParaRPr>
              </a:p>
              <a:p>
                <a:pPr eaLnBrk="1" hangingPunct="1"/>
                <a:r>
                  <a:rPr lang="en-US" i="0" dirty="0" smtClean="0">
                    <a:latin typeface="Cambria Math"/>
                  </a:rPr>
                  <a:t>(5 𝑘𝑔)(0)+(</a:t>
                </a:r>
                <a:r>
                  <a:rPr lang="en-US" b="0" i="0" dirty="0" smtClean="0">
                    <a:latin typeface="Cambria Math"/>
                  </a:rPr>
                  <a:t>0</a:t>
                </a:r>
                <a:r>
                  <a:rPr lang="en-US" i="0" dirty="0" smtClean="0">
                    <a:latin typeface="Cambria Math"/>
                  </a:rPr>
                  <a:t>.15 𝑘𝑔)(0)</a:t>
                </a:r>
                <a:r>
                  <a:rPr lang="en-US" b="0" i="0" dirty="0" smtClean="0">
                    <a:latin typeface="Cambria Math"/>
                  </a:rPr>
                  <a:t>=</a:t>
                </a:r>
                <a:r>
                  <a:rPr lang="en-US" i="0" dirty="0" smtClean="0">
                    <a:latin typeface="Cambria Math"/>
                  </a:rPr>
                  <a:t>(5 𝑘𝑔)𝑣+(</a:t>
                </a:r>
                <a:r>
                  <a:rPr lang="en-US" b="0" i="0" dirty="0" smtClean="0">
                    <a:latin typeface="Cambria Math"/>
                  </a:rPr>
                  <a:t>0</a:t>
                </a:r>
                <a:r>
                  <a:rPr lang="en-US" i="0" dirty="0" smtClean="0">
                    <a:latin typeface="Cambria Math"/>
                  </a:rPr>
                  <a:t>.15𝑘𝑔)(35 𝑚/𝑠)</a:t>
                </a:r>
                <a:endParaRPr lang="en-US" dirty="0" smtClean="0"/>
              </a:p>
              <a:p>
                <a:pPr eaLnBrk="1" hangingPunct="1"/>
                <a:r>
                  <a:rPr lang="en-US" b="0" i="0" dirty="0" smtClean="0">
                    <a:latin typeface="Cambria Math"/>
                  </a:rPr>
                  <a:t>0=</a:t>
                </a:r>
                <a:r>
                  <a:rPr lang="en-US" i="0" dirty="0" smtClean="0">
                    <a:latin typeface="Cambria Math"/>
                  </a:rPr>
                  <a:t>(5 𝑘𝑔)𝑣+5.25 𝑘𝑔 𝑚/𝑠</a:t>
                </a:r>
                <a:endParaRPr lang="en-US" dirty="0" smtClean="0"/>
              </a:p>
              <a:p>
                <a:pPr eaLnBrk="1" hangingPunct="1"/>
                <a:r>
                  <a:rPr lang="en-US" b="0" i="0" dirty="0" smtClean="0">
                    <a:latin typeface="Cambria Math"/>
                  </a:rPr>
                  <a:t>−</a:t>
                </a:r>
                <a:r>
                  <a:rPr lang="en-US" i="0" dirty="0" smtClean="0">
                    <a:latin typeface="Cambria Math"/>
                  </a:rPr>
                  <a:t>(5 𝑘𝑔)𝑣=−5.25 𝑘𝑔 𝑚/𝑠</a:t>
                </a:r>
                <a:endParaRPr lang="en-US" dirty="0" smtClean="0"/>
              </a:p>
              <a:p>
                <a:pPr eaLnBrk="1" hangingPunct="1"/>
                <a:r>
                  <a:rPr lang="en-US" b="0" i="0" dirty="0" smtClean="0">
                    <a:latin typeface="Cambria Math"/>
                  </a:rPr>
                  <a:t>𝑣</a:t>
                </a:r>
                <a:r>
                  <a:rPr lang="en-US" i="0" dirty="0" smtClean="0">
                    <a:latin typeface="Cambria Math"/>
                  </a:rPr>
                  <a:t>=1.05 𝑚/𝑠</a:t>
                </a:r>
                <a:endParaRPr lang="en-US" dirty="0" smtClean="0"/>
              </a:p>
            </p:txBody>
          </p:sp>
        </mc:Fallback>
      </mc:AlternateContent>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4. </a:t>
                </a:r>
                <a:r>
                  <a:rPr lang="en-US" sz="1200" b="0" kern="1200" dirty="0">
                    <a:solidFill>
                      <a:schemeClr val="tx1"/>
                    </a:solidFill>
                    <a:effectLst/>
                    <a:latin typeface="+mn-lt"/>
                    <a:ea typeface="+mn-ea"/>
                    <a:cs typeface="+mn-cs"/>
                  </a:rPr>
                  <a:t>One flies out</a:t>
                </a:r>
              </a:p>
              <a:p>
                <a:r>
                  <a:rPr lang="en-US" sz="1200" b="0" dirty="0"/>
                  <a:t>5. Two fly out</a:t>
                </a:r>
              </a:p>
              <a:p>
                <a:r>
                  <a:rPr lang="en-US" sz="1200" b="0" dirty="0"/>
                  <a:t>6. Three fly out</a:t>
                </a:r>
              </a:p>
              <a:p>
                <a:r>
                  <a:rPr lang="en-US" sz="1200" b="0" dirty="0"/>
                  <a:t>7. Four fly out</a:t>
                </a:r>
              </a:p>
              <a:p>
                <a:r>
                  <a:rPr lang="en-US" sz="1200" b="0" dirty="0"/>
                  <a:t>8. Can’t</a:t>
                </a:r>
              </a:p>
              <a:p>
                <a:r>
                  <a:rPr lang="en-US" sz="1200" b="0" dirty="0"/>
                  <a:t>9. </a:t>
                </a:r>
                <a:r>
                  <a:rPr lang="en-US" sz="1200" b="0" i="1" dirty="0"/>
                  <a:t>v</a:t>
                </a:r>
                <a:endParaRPr lang="en-US"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10. </a:t>
                </a:r>
                <a:r>
                  <a:rPr lang="en-US" sz="1200" b="0" i="1" kern="1200" dirty="0">
                    <a:solidFill>
                      <a:schemeClr val="tx1"/>
                    </a:solidFill>
                    <a:effectLst/>
                    <a:latin typeface="+mn-lt"/>
                    <a:ea typeface="+mn-ea"/>
                    <a:cs typeface="+mn-cs"/>
                  </a:rPr>
                  <a:t>mv</a:t>
                </a:r>
                <a:r>
                  <a:rPr lang="en-US" sz="1200" b="0" kern="1200" dirty="0">
                    <a:solidFill>
                      <a:schemeClr val="tx1"/>
                    </a:solidFill>
                    <a:effectLst/>
                    <a:latin typeface="+mn-lt"/>
                    <a:ea typeface="+mn-ea"/>
                    <a:cs typeface="+mn-cs"/>
                  </a:rPr>
                  <a:t> is the same before and after</a:t>
                </a:r>
              </a:p>
              <a:p>
                <a:r>
                  <a:rPr lang="en-US" sz="1200" b="0" dirty="0"/>
                  <a:t>11. </a:t>
                </a:r>
                <a:r>
                  <a:rPr lang="en-US" sz="1200" b="0" i="1" kern="1200" dirty="0">
                    <a:solidFill>
                      <a:schemeClr val="tx1"/>
                    </a:solidFill>
                    <a:effectLst/>
                    <a:latin typeface="+mn-lt"/>
                    <a:ea typeface="+mn-ea"/>
                    <a:cs typeface="+mn-cs"/>
                  </a:rPr>
                  <a:t>mv</a:t>
                </a:r>
                <a:r>
                  <a:rPr lang="en-US" sz="1200" b="0" kern="1200" dirty="0">
                    <a:solidFill>
                      <a:schemeClr val="tx1"/>
                    </a:solidFill>
                    <a:effectLst/>
                    <a:latin typeface="+mn-lt"/>
                    <a:ea typeface="+mn-ea"/>
                    <a:cs typeface="+mn-cs"/>
                  </a:rPr>
                  <a:t> is the same before and after, but </a:t>
                </a:r>
                <a14:m>
                  <m:oMath xmlns:m="http://schemas.openxmlformats.org/officeDocument/2006/math">
                    <m:r>
                      <a:rPr lang="en-US" sz="1200" b="0" i="1" kern="1200">
                        <a:solidFill>
                          <a:schemeClr val="tx1"/>
                        </a:solidFill>
                        <a:effectLst/>
                        <a:latin typeface="Cambria Math" panose="02040503050406030204" pitchFamily="18" charset="0"/>
                        <a:ea typeface="+mn-ea"/>
                        <a:cs typeface="+mn-cs"/>
                      </a:rPr>
                      <m:t>𝐾𝐸</m:t>
                    </m:r>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r>
                          <a:rPr lang="en-US" sz="1200" b="0" i="1" kern="1200">
                            <a:solidFill>
                              <a:schemeClr val="tx1"/>
                            </a:solidFill>
                            <a:effectLst/>
                            <a:latin typeface="Cambria Math" panose="02040503050406030204" pitchFamily="18" charset="0"/>
                            <a:ea typeface="+mn-ea"/>
                            <a:cs typeface="+mn-cs"/>
                          </a:rPr>
                          <m:t>2</m:t>
                        </m:r>
                      </m:den>
                    </m:f>
                    <m:r>
                      <a:rPr lang="en-US" sz="1200" b="0" i="1" kern="1200">
                        <a:solidFill>
                          <a:schemeClr val="tx1"/>
                        </a:solidFill>
                        <a:effectLst/>
                        <a:latin typeface="Cambria Math" panose="02040503050406030204" pitchFamily="18" charset="0"/>
                        <a:ea typeface="+mn-ea"/>
                        <a:cs typeface="+mn-cs"/>
                      </a:rPr>
                      <m:t>𝑚</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panose="02040503050406030204" pitchFamily="18" charset="0"/>
                            <a:ea typeface="+mn-ea"/>
                            <a:cs typeface="+mn-cs"/>
                          </a:rPr>
                          <m:t>𝑣</m:t>
                        </m:r>
                      </m:e>
                      <m:sup>
                        <m:r>
                          <a:rPr lang="en-US" sz="1200" b="0" i="1" kern="1200">
                            <a:solidFill>
                              <a:schemeClr val="tx1"/>
                            </a:solidFill>
                            <a:effectLst/>
                            <a:latin typeface="Cambria Math" panose="02040503050406030204" pitchFamily="18" charset="0"/>
                            <a:ea typeface="+mn-ea"/>
                            <a:cs typeface="+mn-cs"/>
                          </a:rPr>
                          <m:t>2</m:t>
                        </m:r>
                      </m:sup>
                    </m:sSup>
                  </m:oMath>
                </a14:m>
                <a:r>
                  <a:rPr lang="en-US" sz="1200" b="0" kern="1200" dirty="0">
                    <a:solidFill>
                      <a:schemeClr val="tx1"/>
                    </a:solidFill>
                    <a:effectLst/>
                    <a:latin typeface="+mn-lt"/>
                    <a:ea typeface="+mn-ea"/>
                    <a:cs typeface="+mn-cs"/>
                  </a:rPr>
                  <a:t> will not be the same because of the </a:t>
                </a:r>
                <a:r>
                  <a:rPr lang="en-US" sz="1200" b="0" i="1" kern="1200" dirty="0">
                    <a:solidFill>
                      <a:schemeClr val="tx1"/>
                    </a:solidFill>
                    <a:effectLst/>
                    <a:latin typeface="+mn-lt"/>
                    <a:ea typeface="+mn-ea"/>
                    <a:cs typeface="+mn-cs"/>
                  </a:rPr>
                  <a:t>v</a:t>
                </a:r>
                <a:r>
                  <a:rPr lang="en-US" sz="1200" b="0" kern="1200" baseline="30000" dirty="0">
                    <a:solidFill>
                      <a:schemeClr val="tx1"/>
                    </a:solidFill>
                    <a:effectLst/>
                    <a:latin typeface="+mn-lt"/>
                    <a:ea typeface="+mn-ea"/>
                    <a:cs typeface="+mn-cs"/>
                  </a:rPr>
                  <a:t>2</a:t>
                </a:r>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rPr>
                        <m:t>𝐾𝐸</m:t>
                      </m:r>
                      <m:r>
                        <a:rPr lang="en-US" b="0" i="1">
                          <a:latin typeface="Cambria Math" panose="02040503050406030204" pitchFamily="18" charset="0"/>
                        </a:rPr>
                        <m:t>=</m:t>
                      </m:r>
                      <m:r>
                        <a:rPr lang="en-US" b="0" i="1">
                          <a:latin typeface="Cambria Math" panose="02040503050406030204" pitchFamily="18" charset="0"/>
                        </a:rPr>
                        <m:t>𝐾𝐸</m:t>
                      </m:r>
                    </m:oMath>
                  </m:oMathPara>
                </a14:m>
                <a:endParaRPr lang="en-US" dirty="0"/>
              </a:p>
              <a:p>
                <a:pPr/>
                <a14:m>
                  <m:oMathPara xmlns:m="http://schemas.openxmlformats.org/officeDocument/2006/math">
                    <m:oMathParaPr>
                      <m:jc m:val="centerGroup"/>
                    </m:oMathParaPr>
                    <m:oMath xmlns:m="http://schemas.openxmlformats.org/officeDocument/2006/math">
                      <m:f>
                        <m:fPr>
                          <m:ctrlPr>
                            <a:rPr lang="en-US" b="0"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2</m:t>
                          </m:r>
                        </m:den>
                      </m:f>
                      <m:r>
                        <a:rPr lang="en-US" b="0" i="1">
                          <a:latin typeface="Cambria Math" panose="02040503050406030204" pitchFamily="18" charset="0"/>
                        </a:rPr>
                        <m:t>𝑚</m:t>
                      </m:r>
                      <m:sSup>
                        <m:sSupPr>
                          <m:ctrlPr>
                            <a:rPr lang="en-US" b="0" i="1">
                              <a:latin typeface="Cambria Math" panose="02040503050406030204" pitchFamily="18" charset="0"/>
                            </a:rPr>
                          </m:ctrlPr>
                        </m:sSupPr>
                        <m:e>
                          <m:d>
                            <m:dPr>
                              <m:ctrlPr>
                                <a:rPr lang="en-US" b="0" i="1">
                                  <a:latin typeface="Cambria Math" panose="02040503050406030204" pitchFamily="18" charset="0"/>
                                </a:rPr>
                              </m:ctrlPr>
                            </m:dPr>
                            <m:e>
                              <m:r>
                                <a:rPr lang="en-US" b="0" i="1">
                                  <a:latin typeface="Cambria Math" panose="02040503050406030204" pitchFamily="18" charset="0"/>
                                </a:rPr>
                                <m:t>2</m:t>
                              </m:r>
                              <m:r>
                                <a:rPr lang="en-US" b="0" i="1">
                                  <a:latin typeface="Cambria Math" panose="02040503050406030204" pitchFamily="18" charset="0"/>
                                </a:rPr>
                                <m:t>𝑣</m:t>
                              </m:r>
                            </m:e>
                          </m:d>
                        </m:e>
                        <m:sup>
                          <m:r>
                            <a:rPr lang="en-US" b="0" i="1">
                              <a:latin typeface="Cambria Math" panose="02040503050406030204" pitchFamily="18" charset="0"/>
                            </a:rPr>
                            <m:t>2</m:t>
                          </m:r>
                        </m:sup>
                      </m:sSup>
                      <m:r>
                        <a:rPr lang="en-US" b="0" i="1">
                          <a:latin typeface="Cambria Math" panose="02040503050406030204" pitchFamily="18" charset="0"/>
                        </a:rPr>
                        <m:t>=</m:t>
                      </m:r>
                      <m:f>
                        <m:fPr>
                          <m:ctrlPr>
                            <a:rPr lang="en-US" b="0"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2</m:t>
                          </m:r>
                        </m:den>
                      </m:f>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r>
                        <a:rPr lang="en-US" b="0" i="1">
                          <a:latin typeface="Cambria Math" panose="02040503050406030204" pitchFamily="18" charset="0"/>
                        </a:rPr>
                        <m:t>+</m:t>
                      </m:r>
                      <m:f>
                        <m:fPr>
                          <m:ctrlPr>
                            <a:rPr lang="en-US" b="0"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2</m:t>
                          </m:r>
                        </m:den>
                      </m:f>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oMath>
                  </m:oMathPara>
                </a14:m>
                <a:endParaRPr lang="en-US" dirty="0"/>
              </a:p>
              <a:p>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rPr>
                        <m:t>2</m:t>
                      </m:r>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r>
                        <a:rPr lang="en-US" b="0" i="1">
                          <a:latin typeface="Cambria Math" panose="02040503050406030204" pitchFamily="18" charset="0"/>
                        </a:rPr>
                        <m:t>≠</m:t>
                      </m:r>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oMath>
                  </m:oMathPara>
                </a14:m>
                <a:endParaRPr lang="en-US" dirty="0"/>
              </a:p>
              <a:p>
                <a:endParaRPr lang="en-US" sz="1200"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4. </a:t>
                </a:r>
                <a:r>
                  <a:rPr lang="en-US" sz="1200" b="0" kern="1200" dirty="0" smtClean="0">
                    <a:solidFill>
                      <a:schemeClr val="tx1"/>
                    </a:solidFill>
                    <a:effectLst/>
                    <a:latin typeface="+mn-lt"/>
                    <a:ea typeface="+mn-ea"/>
                    <a:cs typeface="+mn-cs"/>
                  </a:rPr>
                  <a:t>One flies out</a:t>
                </a:r>
              </a:p>
              <a:p>
                <a:r>
                  <a:rPr lang="en-US" sz="1200" b="0" dirty="0" smtClean="0"/>
                  <a:t>5. Two fly out</a:t>
                </a:r>
              </a:p>
              <a:p>
                <a:r>
                  <a:rPr lang="en-US" sz="1200" b="0" dirty="0" smtClean="0"/>
                  <a:t>6. Three fly out</a:t>
                </a:r>
              </a:p>
              <a:p>
                <a:r>
                  <a:rPr lang="en-US" sz="1200" b="0" dirty="0" smtClean="0"/>
                  <a:t>7. Four fly out</a:t>
                </a:r>
              </a:p>
              <a:p>
                <a:r>
                  <a:rPr lang="en-US" sz="1200" b="0" dirty="0" smtClean="0"/>
                  <a:t>8. Can’t</a:t>
                </a:r>
              </a:p>
              <a:p>
                <a:r>
                  <a:rPr lang="en-US" sz="1200" b="0" dirty="0" smtClean="0"/>
                  <a:t>9. </a:t>
                </a:r>
                <a:r>
                  <a:rPr lang="en-US" sz="1200" b="0" i="1" dirty="0" smtClean="0"/>
                  <a:t>v</a:t>
                </a:r>
                <a:endParaRPr lang="en-US" sz="12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10. </a:t>
                </a:r>
                <a:r>
                  <a:rPr lang="en-US" sz="1200" b="0" i="1" kern="1200" dirty="0" smtClean="0">
                    <a:solidFill>
                      <a:schemeClr val="tx1"/>
                    </a:solidFill>
                    <a:effectLst/>
                    <a:latin typeface="+mn-lt"/>
                    <a:ea typeface="+mn-ea"/>
                    <a:cs typeface="+mn-cs"/>
                  </a:rPr>
                  <a:t>mv</a:t>
                </a:r>
                <a:r>
                  <a:rPr lang="en-US" sz="1200" b="0" kern="1200" dirty="0" smtClean="0">
                    <a:solidFill>
                      <a:schemeClr val="tx1"/>
                    </a:solidFill>
                    <a:effectLst/>
                    <a:latin typeface="+mn-lt"/>
                    <a:ea typeface="+mn-ea"/>
                    <a:cs typeface="+mn-cs"/>
                  </a:rPr>
                  <a:t> is the same before and after</a:t>
                </a:r>
              </a:p>
              <a:p>
                <a:r>
                  <a:rPr lang="en-US" sz="1200" b="0" dirty="0" smtClean="0"/>
                  <a:t>11. </a:t>
                </a:r>
                <a:r>
                  <a:rPr lang="en-US" sz="1200" b="0" i="1" kern="1200" dirty="0" smtClean="0">
                    <a:solidFill>
                      <a:schemeClr val="tx1"/>
                    </a:solidFill>
                    <a:effectLst/>
                    <a:latin typeface="+mn-lt"/>
                    <a:ea typeface="+mn-ea"/>
                    <a:cs typeface="+mn-cs"/>
                  </a:rPr>
                  <a:t>mv</a:t>
                </a:r>
                <a:r>
                  <a:rPr lang="en-US" sz="1200" b="0" kern="1200" dirty="0">
                    <a:solidFill>
                      <a:schemeClr val="tx1"/>
                    </a:solidFill>
                    <a:effectLst/>
                    <a:latin typeface="+mn-lt"/>
                    <a:ea typeface="+mn-ea"/>
                    <a:cs typeface="+mn-cs"/>
                  </a:rPr>
                  <a:t> is the same before and after, but </a:t>
                </a:r>
                <a:r>
                  <a:rPr lang="en-US" sz="1200" b="0" i="0" kern="1200">
                    <a:solidFill>
                      <a:schemeClr val="tx1"/>
                    </a:solidFill>
                    <a:effectLst/>
                    <a:latin typeface="+mn-lt"/>
                    <a:ea typeface="+mn-ea"/>
                    <a:cs typeface="+mn-cs"/>
                  </a:rPr>
                  <a:t>𝐾𝐸=1/2 𝑚𝑣^2</a:t>
                </a:r>
                <a:r>
                  <a:rPr lang="en-US" sz="1200" b="0" kern="1200" dirty="0">
                    <a:solidFill>
                      <a:schemeClr val="tx1"/>
                    </a:solidFill>
                    <a:effectLst/>
                    <a:latin typeface="+mn-lt"/>
                    <a:ea typeface="+mn-ea"/>
                    <a:cs typeface="+mn-cs"/>
                  </a:rPr>
                  <a:t> will not be the same because of the </a:t>
                </a:r>
                <a:r>
                  <a:rPr lang="en-US" sz="1200" b="0" i="1" kern="1200" dirty="0">
                    <a:solidFill>
                      <a:schemeClr val="tx1"/>
                    </a:solidFill>
                    <a:effectLst/>
                    <a:latin typeface="+mn-lt"/>
                    <a:ea typeface="+mn-ea"/>
                    <a:cs typeface="+mn-cs"/>
                  </a:rPr>
                  <a:t>v</a:t>
                </a:r>
                <a:r>
                  <a:rPr lang="en-US" sz="1200" b="0" kern="1200" baseline="30000" dirty="0">
                    <a:solidFill>
                      <a:schemeClr val="tx1"/>
                    </a:solidFill>
                    <a:effectLst/>
                    <a:latin typeface="+mn-lt"/>
                    <a:ea typeface="+mn-ea"/>
                    <a:cs typeface="+mn-cs"/>
                  </a:rPr>
                  <a:t>2</a:t>
                </a:r>
                <a:endParaRPr lang="en-US" sz="1200" b="0" kern="1200" dirty="0">
                  <a:solidFill>
                    <a:schemeClr val="tx1"/>
                  </a:solidFill>
                  <a:effectLst/>
                  <a:latin typeface="+mn-lt"/>
                  <a:ea typeface="+mn-ea"/>
                  <a:cs typeface="+mn-cs"/>
                </a:endParaRPr>
              </a:p>
              <a:p>
                <a:r>
                  <a:rPr lang="en-US" b="0" i="0">
                    <a:latin typeface="Cambria Math" panose="02040503050406030204" pitchFamily="18" charset="0"/>
                  </a:rPr>
                  <a:t>𝐾𝐸=𝐾𝐸</a:t>
                </a:r>
                <a:endParaRPr lang="en-US" dirty="0"/>
              </a:p>
              <a:p>
                <a:r>
                  <a:rPr lang="en-US" b="0" i="0">
                    <a:latin typeface="Cambria Math" panose="02040503050406030204" pitchFamily="18" charset="0"/>
                  </a:rPr>
                  <a:t>1/2 𝑚(2𝑣)^2=1/2 𝑚𝑣^2+1/2 𝑚𝑣^2</a:t>
                </a:r>
                <a:endParaRPr lang="en-US" dirty="0"/>
              </a:p>
              <a:p>
                <a:r>
                  <a:rPr lang="en-US" b="0" i="0">
                    <a:latin typeface="Cambria Math" panose="02040503050406030204" pitchFamily="18" charset="0"/>
                  </a:rPr>
                  <a:t>2𝑚𝑣^2≠𝑚𝑣^2</a:t>
                </a:r>
                <a:endParaRPr lang="en-US" dirty="0"/>
              </a:p>
              <a:p>
                <a:endParaRPr lang="en-US" sz="1200" b="0"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75</a:t>
            </a:fld>
            <a:endParaRPr lang="en-US"/>
          </a:p>
        </p:txBody>
      </p:sp>
    </p:spTree>
    <p:extLst>
      <p:ext uri="{BB962C8B-B14F-4D97-AF65-F5344CB8AC3E}">
        <p14:creationId xmlns:p14="http://schemas.microsoft.com/office/powerpoint/2010/main" val="2470027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CB8AEE-1DBD-484A-A966-F382DA31400F}" type="slidenum">
              <a:rPr lang="en-US" smtClean="0"/>
              <a:pPr/>
              <a:t>76</a:t>
            </a:fld>
            <a:endParaRPr lang="en-US"/>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Demo energy lost to heat by smashing two steel balls together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C78B78-4CFC-44BF-8665-0DB038307E06}" type="slidenum">
              <a:rPr lang="en-US" smtClean="0"/>
              <a:pPr eaLnBrk="1" hangingPunct="1"/>
              <a:t>7</a:t>
            </a:fld>
            <a:endParaRPr lang="en-US"/>
          </a:p>
        </p:txBody>
      </p:sp>
      <p:sp>
        <p:nvSpPr>
          <p:cNvPr id="73731"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373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smtClean="0">
                          <a:latin typeface="Cambria Math"/>
                        </a:rPr>
                        <m:t>𝐹𝑑</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𝜃</m:t>
                          </m:r>
                        </m:e>
                      </m:func>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𝑊</m:t>
                      </m:r>
                      <m:r>
                        <a:rPr lang="en-US" i="1" dirty="0" smtClean="0">
                          <a:latin typeface="Cambria Math"/>
                          <a:sym typeface="Wingdings" pitchFamily="2" charset="2"/>
                        </a:rPr>
                        <m:t>=</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200 </m:t>
                          </m:r>
                          <m:r>
                            <a:rPr lang="en-US" i="1" dirty="0" smtClean="0">
                              <a:latin typeface="Cambria Math"/>
                              <a:sym typeface="Wingdings" pitchFamily="2" charset="2"/>
                            </a:rPr>
                            <m:t>𝑁</m:t>
                          </m:r>
                        </m:e>
                      </m:d>
                      <m:d>
                        <m:dPr>
                          <m:ctrlPr>
                            <a:rPr lang="en-US" b="0"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100 </m:t>
                          </m:r>
                          <m:r>
                            <a:rPr lang="en-US" b="0" i="1" dirty="0" smtClean="0">
                              <a:latin typeface="Cambria Math"/>
                              <a:sym typeface="Wingdings" pitchFamily="2" charset="2"/>
                            </a:rPr>
                            <m:t>𝑚</m:t>
                          </m:r>
                        </m:e>
                      </m:d>
                      <m:func>
                        <m:funcPr>
                          <m:ctrlPr>
                            <a:rPr lang="en-US" b="0" i="1" dirty="0" smtClean="0">
                              <a:latin typeface="Cambria Math" panose="02040503050406030204" pitchFamily="18" charset="0"/>
                              <a:sym typeface="Wingdings" pitchFamily="2" charset="2"/>
                            </a:rPr>
                          </m:ctrlPr>
                        </m:funcPr>
                        <m:fName>
                          <m:r>
                            <m:rPr>
                              <m:sty m:val="p"/>
                            </m:rPr>
                            <a:rPr lang="en-US" b="0" i="0" dirty="0" smtClean="0">
                              <a:latin typeface="Cambria Math"/>
                              <a:sym typeface="Wingdings" pitchFamily="2" charset="2"/>
                            </a:rPr>
                            <m:t>cos</m:t>
                          </m:r>
                        </m:fName>
                        <m:e>
                          <m:r>
                            <a:rPr lang="en-US" b="0" i="1" dirty="0" smtClean="0">
                              <a:latin typeface="Cambria Math"/>
                              <a:sym typeface="Wingdings" pitchFamily="2" charset="2"/>
                            </a:rPr>
                            <m:t>90°</m:t>
                          </m:r>
                        </m:e>
                      </m:func>
                      <m:r>
                        <a:rPr lang="en-US" i="1" dirty="0" smtClean="0">
                          <a:latin typeface="Cambria Math"/>
                          <a:sym typeface="Wingdings" pitchFamily="2" charset="2"/>
                        </a:rPr>
                        <m:t>=0</m:t>
                      </m:r>
                      <m:r>
                        <a:rPr lang="en-US" b="0" i="1" dirty="0" smtClean="0">
                          <a:latin typeface="Cambria Math"/>
                          <a:sym typeface="Wingdings" pitchFamily="2" charset="2"/>
                        </a:rPr>
                        <m:t> </m:t>
                      </m:r>
                      <m:r>
                        <a:rPr lang="en-US" b="0" i="1" dirty="0" smtClean="0">
                          <a:latin typeface="Cambria Math"/>
                          <a:sym typeface="Wingdings" pitchFamily="2" charset="2"/>
                        </a:rPr>
                        <m:t>𝐽</m:t>
                      </m:r>
                    </m:oMath>
                  </m:oMathPara>
                </a14:m>
                <a:endParaRPr lang="en-US" dirty="0">
                  <a:sym typeface="Symbol" pitchFamily="18" charset="2"/>
                </a:endParaRPr>
              </a:p>
            </p:txBody>
          </p:sp>
        </mc:Choice>
        <mc:Fallback xmlns="">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𝑊=𝐹</a:t>
                </a:r>
                <a:r>
                  <a:rPr lang="en-US" b="0" i="0" dirty="0" smtClean="0">
                    <a:latin typeface="Cambria Math"/>
                  </a:rPr>
                  <a:t>𝑑 cos⁡𝜃</a:t>
                </a:r>
                <a:endParaRPr lang="en-US" b="0" i="1" dirty="0" smtClean="0">
                  <a:latin typeface="Cambria Math"/>
                </a:endParaRPr>
              </a:p>
              <a:p>
                <a:pPr eaLnBrk="1" hangingPunct="1"/>
                <a:r>
                  <a:rPr lang="en-US" i="0" dirty="0" smtClean="0">
                    <a:latin typeface="Cambria Math"/>
                    <a:sym typeface="Wingdings" pitchFamily="2" charset="2"/>
                  </a:rPr>
                  <a:t>𝑊=(200 𝑁</a:t>
                </a:r>
                <a:r>
                  <a:rPr lang="en-US" b="0" i="0" dirty="0" smtClean="0">
                    <a:latin typeface="Cambria Math"/>
                    <a:sym typeface="Wingdings" pitchFamily="2" charset="2"/>
                  </a:rPr>
                  <a:t>)(100 𝑚)  cos⁡〖90°〗</a:t>
                </a:r>
                <a:r>
                  <a:rPr lang="en-US" i="0" dirty="0" smtClean="0">
                    <a:latin typeface="Cambria Math"/>
                    <a:sym typeface="Wingdings" pitchFamily="2" charset="2"/>
                  </a:rPr>
                  <a:t>=0</a:t>
                </a:r>
                <a:r>
                  <a:rPr lang="en-US" b="0" i="0" dirty="0" smtClean="0">
                    <a:latin typeface="Cambria Math"/>
                    <a:sym typeface="Wingdings" pitchFamily="2" charset="2"/>
                  </a:rPr>
                  <a:t> 𝐽</a:t>
                </a:r>
                <a:endParaRPr lang="en-US" dirty="0" smtClean="0">
                  <a:sym typeface="Symbol" pitchFamily="18" charset="2"/>
                </a:endParaRPr>
              </a:p>
            </p:txBody>
          </p:sp>
        </mc:Fallback>
      </mc:AlternateContent>
    </p:spTree>
    <p:extLst>
      <p:ext uri="{BB962C8B-B14F-4D97-AF65-F5344CB8AC3E}">
        <p14:creationId xmlns:p14="http://schemas.microsoft.com/office/powerpoint/2010/main" val="34594264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51DDAA-AFE5-4ED3-AE7C-274D0E4E70E4}" type="slidenum">
              <a:rPr lang="en-US" smtClean="0"/>
              <a:pPr/>
              <a:t>77</a:t>
            </a:fld>
            <a:endParaRPr lang="en-US"/>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SUV crash test video</a:t>
            </a:r>
          </a:p>
          <a:p>
            <a:pPr eaLnBrk="1" hangingPunct="1"/>
            <a:r>
              <a:rPr lang="en-US"/>
              <a:t>NASCAR video</a:t>
            </a:r>
          </a:p>
          <a:p>
            <a:pPr eaLnBrk="1" hangingPunct="1"/>
            <a:r>
              <a:rPr lang="en-US"/>
              <a:t>Crash test humor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3E18DA-62B5-4603-839B-14919314193D}" type="slidenum">
              <a:rPr lang="en-US" smtClean="0"/>
              <a:pPr/>
              <a:t>78</a:t>
            </a:fld>
            <a:endParaRPr lang="en-US"/>
          </a:p>
        </p:txBody>
      </p:sp>
      <p:sp>
        <p:nvSpPr>
          <p:cNvPr id="716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Momentum</a:t>
                </a: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𝑠</m:t>
                          </m:r>
                        </m:sub>
                      </m:sSub>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0</m:t>
                          </m:r>
                          <m:r>
                            <a:rPr lang="en-US" b="0" i="1" dirty="0" smtClean="0">
                              <a:latin typeface="Cambria Math"/>
                            </a:rPr>
                            <m:t>𝑠</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𝑚</m:t>
                          </m:r>
                        </m:e>
                        <m:sub>
                          <m:r>
                            <a:rPr lang="en-US" b="0" i="1" dirty="0" smtClean="0">
                              <a:latin typeface="Cambria Math"/>
                            </a:rPr>
                            <m:t>𝑐</m:t>
                          </m:r>
                        </m:sub>
                      </m:sSub>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0</m:t>
                          </m:r>
                          <m:r>
                            <a:rPr lang="en-US" b="0" i="1" dirty="0" smtClean="0">
                              <a:latin typeface="Cambria Math"/>
                            </a:rPr>
                            <m:t>𝑐</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𝑠</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𝑓𝑠</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𝑐</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𝑓𝑐</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1</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.05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e>
                      </m:d>
                      <m:r>
                        <a:rPr lang="en-US" b="0"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𝑓𝑠</m:t>
                          </m:r>
                        </m:sub>
                      </m:sSub>
                      <m:r>
                        <a:rPr lang="en-US"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.05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𝑓𝑐</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0</m:t>
                      </m:r>
                      <m:r>
                        <a:rPr lang="en-US" i="1" dirty="0" smtClean="0">
                          <a:latin typeface="Cambria Math"/>
                        </a:rPr>
                        <m:t>.1 </m:t>
                      </m:r>
                      <m:r>
                        <a:rPr lang="en-US" i="1" dirty="0" smtClean="0">
                          <a:latin typeface="Cambria Math"/>
                        </a:rPr>
                        <m:t>𝑘𝑔</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r>
                        <a:rPr lang="en-US" b="0"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𝑓𝑠</m:t>
                          </m:r>
                        </m:sub>
                      </m:sSub>
                      <m:r>
                        <a:rPr lang="en-US"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.05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𝑓𝑐</m:t>
                          </m:r>
                        </m:sub>
                      </m:sSub>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𝑣</m:t>
                          </m:r>
                        </m:e>
                        <m:sub>
                          <m:r>
                            <a:rPr lang="en-US" b="0" i="1" dirty="0" smtClean="0">
                              <a:latin typeface="Cambria Math"/>
                              <a:sym typeface="Wingdings" pitchFamily="2" charset="2"/>
                            </a:rPr>
                            <m:t>𝑓𝑠</m:t>
                          </m:r>
                        </m:sub>
                      </m:sSub>
                      <m:r>
                        <a:rPr lang="en-US" i="1" dirty="0" smtClean="0">
                          <a:latin typeface="Cambria Math"/>
                          <a:sym typeface="Wingdings" pitchFamily="2" charset="2"/>
                        </a:rPr>
                        <m:t>=1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r>
                        <a:rPr lang="en-US" i="1" dirty="0" smtClean="0">
                          <a:latin typeface="Cambria Math"/>
                          <a:sym typeface="Wingdings" pitchFamily="2" charset="2"/>
                        </a:rPr>
                        <m:t>−0.5 </m:t>
                      </m:r>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oMath>
                  </m:oMathPara>
                </a14:m>
                <a:endParaRPr lang="en-US" dirty="0"/>
              </a:p>
              <a:p>
                <a:pPr eaLnBrk="1" hangingPunct="1"/>
                <a:r>
                  <a:rPr lang="en-US" dirty="0"/>
                  <a:t>Kinetic Energy</a:t>
                </a:r>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𝑠</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r>
                            <a:rPr lang="en-US" b="0" i="1" smtClean="0">
                              <a:latin typeface="Cambria Math"/>
                            </a:rPr>
                            <m:t>𝑠</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𝑐</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r>
                            <a:rPr lang="en-US" b="0" i="1" smtClean="0">
                              <a:latin typeface="Cambria Math"/>
                            </a:rPr>
                            <m:t>𝑐</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𝑠</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𝑓𝑠</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𝑐</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𝑓𝑐</m:t>
                          </m:r>
                        </m:sub>
                        <m:sup>
                          <m:r>
                            <a:rPr lang="en-US" b="0" i="1" smtClean="0">
                              <a:latin typeface="Cambria Math"/>
                            </a:rPr>
                            <m:t>2</m:t>
                          </m:r>
                        </m:sup>
                      </m:sSubSup>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0.1 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0.1 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𝑓𝑠</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𝑓𝑐</m:t>
                          </m:r>
                        </m:sub>
                        <m:sup>
                          <m:r>
                            <a:rPr lang="en-US" b="0" i="1" smtClean="0">
                              <a:latin typeface="Cambria Math"/>
                            </a:rPr>
                            <m:t>2</m:t>
                          </m:r>
                        </m:sup>
                      </m:sSubSup>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0.05 </m:t>
                      </m:r>
                      <m:r>
                        <a:rPr lang="en-US" b="0" i="1" smtClean="0">
                          <a:latin typeface="Cambria Math"/>
                        </a:rPr>
                        <m:t>𝐽</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0.05 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𝑓𝑠</m:t>
                          </m:r>
                        </m:sub>
                        <m:sup>
                          <m:r>
                            <a:rPr lang="en-US" b="0" i="1" smtClean="0">
                              <a:latin typeface="Cambria Math"/>
                            </a:rPr>
                            <m:t>2</m:t>
                          </m:r>
                        </m:sup>
                      </m:sSubSup>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0.025 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𝑓𝑐</m:t>
                          </m:r>
                        </m:sub>
                        <m:sup>
                          <m:r>
                            <a:rPr lang="en-US" b="0" i="1" smtClean="0">
                              <a:latin typeface="Cambria Math"/>
                            </a:rPr>
                            <m:t>2</m:t>
                          </m:r>
                        </m:sup>
                      </m:sSubSup>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𝑓𝑠</m:t>
                          </m:r>
                        </m:sub>
                        <m:sup>
                          <m:r>
                            <a:rPr lang="en-US" b="0" i="1" dirty="0" smtClean="0">
                              <a:latin typeface="Cambria Math"/>
                            </a:rPr>
                            <m:t>2</m:t>
                          </m:r>
                        </m:sup>
                      </m:sSubSup>
                      <m:r>
                        <a:rPr lang="en-US" i="1" dirty="0" smtClean="0">
                          <a:latin typeface="Cambria Math"/>
                        </a:rPr>
                        <m:t>+</m:t>
                      </m:r>
                      <m:r>
                        <a:rPr lang="en-US" b="0" i="1" dirty="0" smtClean="0">
                          <a:latin typeface="Cambria Math"/>
                        </a:rPr>
                        <m:t>0</m:t>
                      </m:r>
                      <m:r>
                        <a:rPr lang="en-US" i="1" dirty="0" smtClean="0">
                          <a:latin typeface="Cambria Math"/>
                        </a:rPr>
                        <m:t>.5 </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𝑓𝑐</m:t>
                          </m:r>
                        </m:sub>
                        <m:sup>
                          <m:r>
                            <a:rPr lang="en-US" b="0" i="1" dirty="0" smtClean="0">
                              <a:latin typeface="Cambria Math"/>
                            </a:rPr>
                            <m:t>2</m:t>
                          </m:r>
                        </m:sup>
                      </m:sSubSup>
                      <m:r>
                        <a:rPr lang="en-US" i="1" dirty="0" smtClean="0">
                          <a:latin typeface="Cambria Math"/>
                        </a:rPr>
                        <m:t>=1 </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m:t>
                              </m:r>
                              <m:sSub>
                                <m:sSubPr>
                                  <m:ctrlPr>
                                    <a:rPr lang="en-US" b="0" i="1" dirty="0" smtClean="0">
                                      <a:latin typeface="Cambria Math" panose="02040503050406030204" pitchFamily="18" charset="0"/>
                                      <a:sym typeface="Wingdings" pitchFamily="2" charset="2"/>
                                    </a:rPr>
                                  </m:ctrlPr>
                                </m:sSubPr>
                                <m:e>
                                  <m:r>
                                    <a:rPr lang="en-US" b="0" i="1" dirty="0" smtClean="0">
                                      <a:latin typeface="Cambria Math"/>
                                      <a:sym typeface="Wingdings" pitchFamily="2" charset="2"/>
                                    </a:rPr>
                                    <m:t>𝑣</m:t>
                                  </m:r>
                                </m:e>
                                <m:sub>
                                  <m:r>
                                    <a:rPr lang="en-US" b="0" i="1" dirty="0" smtClean="0">
                                      <a:latin typeface="Cambria Math"/>
                                      <a:sym typeface="Wingdings" pitchFamily="2" charset="2"/>
                                    </a:rPr>
                                    <m:t>𝑓𝑐</m:t>
                                  </m:r>
                                </m:sub>
                              </m:sSub>
                            </m:e>
                          </m:d>
                        </m:e>
                        <m:sup>
                          <m:r>
                            <a:rPr lang="en-US" b="0" i="1" dirty="0" smtClean="0">
                              <a:latin typeface="Cambria Math"/>
                              <a:sym typeface="Wingdings" pitchFamily="2" charset="2"/>
                            </a:rPr>
                            <m:t>2</m:t>
                          </m:r>
                        </m:sup>
                      </m:sSup>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=1 </m:t>
                      </m:r>
                      <m:sSup>
                        <m:sSupPr>
                          <m:ctrlPr>
                            <a:rPr lang="en-US" b="0" i="1" baseline="0"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baseline="0" dirty="0" smtClean="0">
                              <a:latin typeface="Cambria Math"/>
                              <a:sym typeface="Wingdings" pitchFamily="2" charset="2"/>
                            </a:rPr>
                            <m:t>2</m:t>
                          </m:r>
                        </m:sup>
                      </m:sSup>
                    </m:oMath>
                  </m:oMathPara>
                </a14:m>
                <a:endParaRPr lang="en-US" baseline="0"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1 </m:t>
                      </m:r>
                      <m:sSup>
                        <m:sSupPr>
                          <m:ctrlPr>
                            <a:rPr lang="en-US" b="0" i="1"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dirty="0" smtClean="0">
                              <a:latin typeface="Cambria Math"/>
                              <a:sym typeface="Wingdings" pitchFamily="2" charset="2"/>
                            </a:rPr>
                            <m:t>2</m:t>
                          </m:r>
                        </m:sup>
                      </m:sSup>
                      <m:r>
                        <a:rPr lang="en-US" b="0" i="1" dirty="0" smtClean="0">
                          <a:latin typeface="Cambria Math"/>
                          <a:sym typeface="Wingdings" pitchFamily="2" charset="2"/>
                        </a:rPr>
                        <m:t>−</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.25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=1 </m:t>
                      </m:r>
                      <m:sSup>
                        <m:sSupPr>
                          <m:ctrlPr>
                            <a:rPr lang="en-US" b="0" i="1" baseline="0"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baseline="0" dirty="0" smtClean="0">
                              <a:latin typeface="Cambria Math"/>
                              <a:sym typeface="Wingdings" pitchFamily="2" charset="2"/>
                            </a:rPr>
                            <m:t>2</m:t>
                          </m:r>
                        </m:sup>
                      </m:sSup>
                    </m:oMath>
                  </m:oMathPara>
                </a14:m>
                <a:endParaRPr lang="en-US" baseline="0"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.75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Sub>
                      <m:d>
                        <m:dPr>
                          <m:ctrlPr>
                            <a:rPr lang="en-US" b="0"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m:t>
                          </m:r>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r>
                            <a:rPr lang="en-US" b="0" i="1" dirty="0" smtClean="0">
                              <a:latin typeface="Cambria Math"/>
                              <a:sym typeface="Wingdings" pitchFamily="2" charset="2"/>
                            </a:rPr>
                            <m:t>+0.75 </m:t>
                          </m:r>
                          <m:sSub>
                            <m:sSubPr>
                              <m:ctrlPr>
                                <a:rPr lang="en-US" b="0" i="1" dirty="0" smtClean="0">
                                  <a:latin typeface="Cambria Math" panose="02040503050406030204" pitchFamily="18" charset="0"/>
                                  <a:sym typeface="Wingdings" pitchFamily="2" charset="2"/>
                                </a:rPr>
                              </m:ctrlPr>
                            </m:sSubPr>
                            <m:e>
                              <m:r>
                                <a:rPr lang="en-US" b="0" i="1" dirty="0" smtClean="0">
                                  <a:latin typeface="Cambria Math"/>
                                  <a:sym typeface="Wingdings" pitchFamily="2" charset="2"/>
                                </a:rPr>
                                <m:t>𝑣</m:t>
                              </m:r>
                            </m:e>
                            <m:sub>
                              <m:r>
                                <a:rPr lang="en-US" b="0" i="1" dirty="0" smtClean="0">
                                  <a:latin typeface="Cambria Math"/>
                                  <a:sym typeface="Wingdings" pitchFamily="2" charset="2"/>
                                </a:rPr>
                                <m:t>𝑓𝑐</m:t>
                              </m:r>
                            </m:sub>
                          </m:sSub>
                        </m:e>
                      </m:d>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r>
                        <a:rPr lang="en-US" i="1" dirty="0" smtClean="0">
                          <a:latin typeface="Cambria Math"/>
                          <a:sym typeface="Wingdings" pitchFamily="2" charset="2"/>
                        </a:rPr>
                        <m:t>=0 </m:t>
                      </m:r>
                      <m:r>
                        <a:rPr lang="en-US" i="1" dirty="0" smtClean="0">
                          <a:latin typeface="Cambria Math"/>
                          <a:sym typeface="Wingdings" pitchFamily="2" charset="2"/>
                        </a:rPr>
                        <m:t>𝑜𝑟</m:t>
                      </m:r>
                      <m:r>
                        <a:rPr lang="en-US" i="1" dirty="0" smtClean="0">
                          <a:latin typeface="Cambria Math"/>
                          <a:sym typeface="Wingdings" pitchFamily="2" charset="2"/>
                        </a:rPr>
                        <m:t> 1.33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oMath>
                  </m:oMathPara>
                </a14:m>
                <a:endParaRPr lang="en-US"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𝑣</m:t>
                          </m:r>
                        </m:e>
                        <m:sub>
                          <m:r>
                            <a:rPr lang="en-US" b="0" i="1" dirty="0" smtClean="0">
                              <a:latin typeface="Cambria Math"/>
                              <a:sym typeface="Wingdings" pitchFamily="2" charset="2"/>
                            </a:rPr>
                            <m:t>𝑓𝑠</m:t>
                          </m:r>
                        </m:sub>
                      </m:sSub>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 </m:t>
                      </m:r>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oMath>
                  </m:oMathPara>
                </a14:m>
                <a:endParaRPr 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b="0" i="1" dirty="0" smtClean="0">
                              <a:latin typeface="Cambria Math"/>
                              <a:sym typeface="Wingdings" pitchFamily="2" charset="2"/>
                            </a:rPr>
                            <m:t>𝑉</m:t>
                          </m:r>
                        </m:e>
                        <m:sub>
                          <m:r>
                            <a:rPr lang="en-US" b="0" i="1" dirty="0" smtClean="0">
                              <a:latin typeface="Cambria Math"/>
                              <a:sym typeface="Wingdings" pitchFamily="2" charset="2"/>
                            </a:rPr>
                            <m:t>𝑓𝑠</m:t>
                          </m:r>
                        </m:sub>
                      </m:sSub>
                      <m:r>
                        <a:rPr lang="en-US" b="0" i="1" dirty="0" smtClean="0">
                          <a:latin typeface="Cambria Math"/>
                          <a:sym typeface="Wingdings" pitchFamily="2" charset="2"/>
                        </a:rPr>
                        <m:t>=</m:t>
                      </m:r>
                      <m:r>
                        <a:rPr lang="en-US" i="1" dirty="0" smtClean="0">
                          <a:latin typeface="Cambria Math"/>
                          <a:sym typeface="Wingdings" pitchFamily="2" charset="2"/>
                        </a:rPr>
                        <m:t>1 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r>
                        <a:rPr lang="en-US" i="1" dirty="0" smtClean="0">
                          <a:latin typeface="Cambria Math"/>
                          <a:sym typeface="Wingdings" pitchFamily="2" charset="2"/>
                        </a:rPr>
                        <m:t>−0.5(1.33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r>
                        <a:rPr lang="en-US" i="1" dirty="0" smtClean="0">
                          <a:latin typeface="Cambria Math"/>
                          <a:sym typeface="Wingdings" pitchFamily="2" charset="2"/>
                        </a:rPr>
                        <m:t>)=0.333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oMath>
                  </m:oMathPara>
                </a14:m>
                <a:endParaRPr lang="en-US" dirty="0">
                  <a:sym typeface="Wingdings" pitchFamily="2" charset="2"/>
                </a:endParaRPr>
              </a:p>
            </p:txBody>
          </p:sp>
        </mc:Choice>
        <mc:Fallback xmlns="">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Momentum</a:t>
                </a:r>
              </a:p>
              <a:p>
                <a:pPr eaLnBrk="1" hangingPunct="1"/>
                <a:r>
                  <a:rPr lang="en-US" i="0" dirty="0" smtClean="0">
                    <a:latin typeface="Cambria Math"/>
                  </a:rPr>
                  <a:t>𝑚</a:t>
                </a:r>
                <a:r>
                  <a:rPr lang="en-US" b="0" i="0" dirty="0" smtClean="0">
                    <a:latin typeface="Cambria Math"/>
                  </a:rPr>
                  <a:t>_𝑠 </a:t>
                </a:r>
                <a:r>
                  <a:rPr lang="en-US" i="0" dirty="0" err="1" smtClean="0">
                    <a:latin typeface="Cambria Math"/>
                  </a:rPr>
                  <a:t>𝑣</a:t>
                </a:r>
                <a:r>
                  <a:rPr lang="en-US" b="0" i="0" dirty="0" smtClean="0">
                    <a:latin typeface="Cambria Math"/>
                  </a:rPr>
                  <a:t>_0𝑠</a:t>
                </a:r>
                <a:r>
                  <a:rPr lang="en-US" i="0" dirty="0" smtClean="0">
                    <a:latin typeface="Cambria Math"/>
                  </a:rPr>
                  <a:t>+</a:t>
                </a:r>
                <a:r>
                  <a:rPr lang="en-US" i="0" dirty="0" err="1" smtClean="0">
                    <a:latin typeface="Cambria Math"/>
                  </a:rPr>
                  <a:t>𝑚</a:t>
                </a:r>
                <a:r>
                  <a:rPr lang="en-US" b="0" i="0" dirty="0" smtClean="0">
                    <a:latin typeface="Cambria Math"/>
                  </a:rPr>
                  <a:t>_𝑐 </a:t>
                </a:r>
                <a:r>
                  <a:rPr lang="en-US" i="0" dirty="0" err="1" smtClean="0">
                    <a:latin typeface="Cambria Math"/>
                  </a:rPr>
                  <a:t>𝑣</a:t>
                </a:r>
                <a:r>
                  <a:rPr lang="en-US" b="0" i="0" dirty="0" smtClean="0">
                    <a:latin typeface="Cambria Math"/>
                  </a:rPr>
                  <a:t>_0𝑐</a:t>
                </a:r>
                <a:r>
                  <a:rPr lang="en-US" i="0" dirty="0" smtClean="0">
                    <a:latin typeface="Cambria Math"/>
                  </a:rPr>
                  <a:t>=𝑚</a:t>
                </a:r>
                <a:r>
                  <a:rPr lang="en-US" b="0" i="0" dirty="0" smtClean="0">
                    <a:latin typeface="Cambria Math"/>
                  </a:rPr>
                  <a:t>_𝑠 </a:t>
                </a:r>
                <a:r>
                  <a:rPr lang="en-US" i="0" dirty="0" smtClean="0">
                    <a:latin typeface="Cambria Math"/>
                  </a:rPr>
                  <a:t>𝑣</a:t>
                </a:r>
                <a:r>
                  <a:rPr lang="en-US" b="0" i="0" dirty="0" smtClean="0">
                    <a:latin typeface="Cambria Math"/>
                  </a:rPr>
                  <a:t>_𝑓𝑠</a:t>
                </a:r>
                <a:r>
                  <a:rPr lang="en-US" i="0" dirty="0" smtClean="0">
                    <a:latin typeface="Cambria Math"/>
                  </a:rPr>
                  <a:t>+𝑚</a:t>
                </a:r>
                <a:r>
                  <a:rPr lang="en-US" b="0" i="0" dirty="0" smtClean="0">
                    <a:latin typeface="Cambria Math"/>
                  </a:rPr>
                  <a:t>_𝑐 </a:t>
                </a:r>
                <a:r>
                  <a:rPr lang="en-US" i="0" dirty="0" smtClean="0">
                    <a:latin typeface="Cambria Math"/>
                  </a:rPr>
                  <a:t>𝑣</a:t>
                </a:r>
                <a:r>
                  <a:rPr lang="en-US" b="0" i="0" dirty="0" smtClean="0">
                    <a:latin typeface="Cambria Math"/>
                  </a:rPr>
                  <a:t>_𝑓𝑐</a:t>
                </a:r>
                <a:endParaRPr lang="en-US" dirty="0" smtClean="0"/>
              </a:p>
              <a:p>
                <a:pPr eaLnBrk="1" hangingPunct="1"/>
                <a:r>
                  <a:rPr lang="en-US" i="0" dirty="0" smtClean="0">
                    <a:latin typeface="Cambria Math"/>
                  </a:rPr>
                  <a:t>(</a:t>
                </a:r>
                <a:r>
                  <a:rPr lang="en-US" b="0" i="0" dirty="0" smtClean="0">
                    <a:latin typeface="Cambria Math"/>
                  </a:rPr>
                  <a:t>0</a:t>
                </a:r>
                <a:r>
                  <a:rPr lang="en-US" i="0" dirty="0" smtClean="0">
                    <a:latin typeface="Cambria Math"/>
                  </a:rPr>
                  <a:t>.1 𝑘𝑔)(1 𝑚/𝑠)+(</a:t>
                </a:r>
                <a:r>
                  <a:rPr lang="en-US" b="0" i="0" dirty="0" smtClean="0">
                    <a:latin typeface="Cambria Math"/>
                  </a:rPr>
                  <a:t>0</a:t>
                </a:r>
                <a:r>
                  <a:rPr lang="en-US" i="0" dirty="0" smtClean="0">
                    <a:latin typeface="Cambria Math"/>
                  </a:rPr>
                  <a:t>.05 𝑘𝑔)(0)</a:t>
                </a:r>
                <a:r>
                  <a:rPr lang="en-US" b="0" i="0" dirty="0" smtClean="0">
                    <a:latin typeface="Cambria Math"/>
                  </a:rPr>
                  <a:t>=(0</a:t>
                </a:r>
                <a:r>
                  <a:rPr lang="en-US" i="0" dirty="0" smtClean="0">
                    <a:latin typeface="Cambria Math"/>
                  </a:rPr>
                  <a:t>.1 𝑘𝑔)</a:t>
                </a:r>
                <a:r>
                  <a:rPr lang="en-US" b="0" i="0" dirty="0" smtClean="0">
                    <a:latin typeface="Cambria Math"/>
                  </a:rPr>
                  <a:t> </a:t>
                </a:r>
                <a:r>
                  <a:rPr lang="en-US" i="0" dirty="0" smtClean="0">
                    <a:latin typeface="Cambria Math"/>
                  </a:rPr>
                  <a:t>𝑣</a:t>
                </a:r>
                <a:r>
                  <a:rPr lang="en-US" b="0" i="0" dirty="0" smtClean="0">
                    <a:latin typeface="Cambria Math"/>
                  </a:rPr>
                  <a:t>_𝑓𝑠</a:t>
                </a:r>
                <a:r>
                  <a:rPr lang="en-US" i="0" dirty="0" smtClean="0">
                    <a:latin typeface="Cambria Math"/>
                  </a:rPr>
                  <a:t>+</a:t>
                </a:r>
                <a:r>
                  <a:rPr lang="en-US" b="0" i="0" dirty="0" smtClean="0">
                    <a:latin typeface="Cambria Math"/>
                  </a:rPr>
                  <a:t>(0</a:t>
                </a:r>
                <a:r>
                  <a:rPr lang="en-US" i="0" dirty="0" smtClean="0">
                    <a:latin typeface="Cambria Math"/>
                  </a:rPr>
                  <a:t>.05 𝑘𝑔)</a:t>
                </a:r>
                <a:r>
                  <a:rPr lang="en-US" b="0" i="0" dirty="0" smtClean="0">
                    <a:latin typeface="Cambria Math"/>
                  </a:rPr>
                  <a:t> </a:t>
                </a:r>
                <a:r>
                  <a:rPr lang="en-US" i="0" dirty="0" err="1" smtClean="0">
                    <a:latin typeface="Cambria Math"/>
                  </a:rPr>
                  <a:t>𝑣</a:t>
                </a:r>
                <a:r>
                  <a:rPr lang="en-US" b="0" i="0" dirty="0" smtClean="0">
                    <a:latin typeface="Cambria Math"/>
                  </a:rPr>
                  <a:t>_𝑓𝑐</a:t>
                </a:r>
                <a:endParaRPr lang="en-US" dirty="0" smtClean="0"/>
              </a:p>
              <a:p>
                <a:pPr eaLnBrk="1" hangingPunct="1"/>
                <a:r>
                  <a:rPr lang="en-US" b="0" i="0" dirty="0" smtClean="0">
                    <a:latin typeface="Cambria Math"/>
                  </a:rPr>
                  <a:t>0</a:t>
                </a:r>
                <a:r>
                  <a:rPr lang="en-US" i="0" dirty="0" smtClean="0">
                    <a:latin typeface="Cambria Math"/>
                  </a:rPr>
                  <a:t>.1 𝑘𝑔 𝑚/𝑠</a:t>
                </a:r>
                <a:r>
                  <a:rPr lang="en-US" b="0" i="0" dirty="0" smtClean="0">
                    <a:latin typeface="Cambria Math"/>
                  </a:rPr>
                  <a:t>=(0</a:t>
                </a:r>
                <a:r>
                  <a:rPr lang="en-US" i="0" dirty="0" smtClean="0">
                    <a:latin typeface="Cambria Math"/>
                  </a:rPr>
                  <a:t>.1 𝑘𝑔)</a:t>
                </a:r>
                <a:r>
                  <a:rPr lang="en-US" b="0" i="0" dirty="0" smtClean="0">
                    <a:latin typeface="Cambria Math"/>
                  </a:rPr>
                  <a:t> </a:t>
                </a:r>
                <a:r>
                  <a:rPr lang="en-US" i="0" dirty="0" smtClean="0">
                    <a:latin typeface="Cambria Math"/>
                  </a:rPr>
                  <a:t>𝑣</a:t>
                </a:r>
                <a:r>
                  <a:rPr lang="en-US" b="0" i="0" dirty="0" smtClean="0">
                    <a:latin typeface="Cambria Math"/>
                  </a:rPr>
                  <a:t>_𝑓𝑠</a:t>
                </a:r>
                <a:r>
                  <a:rPr lang="en-US" i="0" dirty="0" smtClean="0">
                    <a:latin typeface="Cambria Math"/>
                  </a:rPr>
                  <a:t>+</a:t>
                </a:r>
                <a:r>
                  <a:rPr lang="en-US" b="0" i="0" dirty="0" smtClean="0">
                    <a:latin typeface="Cambria Math"/>
                  </a:rPr>
                  <a:t>(0</a:t>
                </a:r>
                <a:r>
                  <a:rPr lang="en-US" i="0" dirty="0" smtClean="0">
                    <a:latin typeface="Cambria Math"/>
                  </a:rPr>
                  <a:t>.05 𝑘𝑔)</a:t>
                </a:r>
                <a:r>
                  <a:rPr lang="en-US" b="0" i="0" dirty="0" smtClean="0">
                    <a:latin typeface="Cambria Math"/>
                  </a:rPr>
                  <a:t> </a:t>
                </a:r>
                <a:r>
                  <a:rPr lang="en-US" i="0" dirty="0" err="1" smtClean="0">
                    <a:latin typeface="Cambria Math"/>
                  </a:rPr>
                  <a:t>𝑣</a:t>
                </a:r>
                <a:r>
                  <a:rPr lang="en-US" b="0" i="0" dirty="0" smtClean="0">
                    <a:latin typeface="Cambria Math"/>
                  </a:rPr>
                  <a:t>_𝑓𝑐</a:t>
                </a:r>
                <a:endParaRPr lang="en-US" b="0" i="1" dirty="0" smtClean="0">
                  <a:latin typeface="Cambria Math"/>
                </a:endParaRPr>
              </a:p>
              <a:p>
                <a:pPr eaLnBrk="1" hangingPunct="1"/>
                <a:r>
                  <a:rPr lang="en-US" i="0" dirty="0" smtClean="0">
                    <a:latin typeface="Cambria Math"/>
                    <a:sym typeface="Wingdings" pitchFamily="2" charset="2"/>
                  </a:rPr>
                  <a:t>𝑣</a:t>
                </a:r>
                <a:r>
                  <a:rPr lang="en-US" b="0" i="0" dirty="0" smtClean="0">
                    <a:latin typeface="Cambria Math"/>
                    <a:sym typeface="Wingdings" pitchFamily="2" charset="2"/>
                  </a:rPr>
                  <a:t>_𝑓𝑠</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 </a:t>
                </a:r>
                <a:r>
                  <a:rPr lang="en-US" i="0" dirty="0" err="1" smtClean="0">
                    <a:latin typeface="Cambria Math"/>
                    <a:sym typeface="Wingdings" pitchFamily="2" charset="2"/>
                  </a:rPr>
                  <a:t>𝑣</a:t>
                </a:r>
                <a:r>
                  <a:rPr lang="en-US" b="0" i="0" dirty="0" smtClean="0">
                    <a:latin typeface="Cambria Math"/>
                    <a:sym typeface="Wingdings" pitchFamily="2" charset="2"/>
                  </a:rPr>
                  <a:t>_𝑓𝑐</a:t>
                </a:r>
                <a:endParaRPr lang="en-US" dirty="0" smtClean="0"/>
              </a:p>
              <a:p>
                <a:pPr eaLnBrk="1" hangingPunct="1"/>
                <a:r>
                  <a:rPr lang="en-US" dirty="0" smtClean="0"/>
                  <a:t>Kinetic Energy</a:t>
                </a:r>
              </a:p>
              <a:p>
                <a:pPr eaLnBrk="1" hangingPunct="1"/>
                <a:r>
                  <a:rPr lang="en-US" b="0" i="0" smtClean="0">
                    <a:latin typeface="Cambria Math"/>
                  </a:rPr>
                  <a:t>1/2 𝑚_𝑠 𝑣_0𝑠^2+1/2 𝑚_𝑐 𝑣_0𝑐^2=1/2 𝑚_𝑠 𝑣_𝑓𝑠^2+1/2 𝑚_𝑐 𝑣_𝑓𝑐^2</a:t>
                </a:r>
                <a:endParaRPr lang="en-US" i="1" dirty="0" smtClean="0">
                  <a:latin typeface="Cambria Math"/>
                </a:endParaRPr>
              </a:p>
              <a:p>
                <a:pPr eaLnBrk="1" hangingPunct="1"/>
                <a:r>
                  <a:rPr lang="en-US" b="0" i="0" smtClean="0">
                    <a:latin typeface="Cambria Math"/>
                  </a:rPr>
                  <a:t>1/2 (0.1 𝑘𝑔) (1 𝑚/𝑠)^2+0=1/2 (0.1 𝑘𝑔) 𝑣_𝑓𝑠^2+1/2 (0.05 𝑘𝑔) 𝑣_𝑓𝑐^2</a:t>
                </a:r>
                <a:endParaRPr lang="en-US" dirty="0" smtClean="0"/>
              </a:p>
              <a:p>
                <a:pPr eaLnBrk="1" hangingPunct="1"/>
                <a:r>
                  <a:rPr lang="en-US" b="0" i="0" smtClean="0">
                    <a:latin typeface="Cambria Math"/>
                  </a:rPr>
                  <a:t>0.05 𝐽=(0.05 𝑘𝑔) 𝑣_𝑓𝑠^2+(0.025 𝑘𝑔) 𝑣_𝑓𝑐^2</a:t>
                </a:r>
                <a:endParaRPr lang="en-US" i="1" dirty="0" smtClean="0">
                  <a:latin typeface="Cambria Math"/>
                </a:endParaRPr>
              </a:p>
              <a:p>
                <a:pPr eaLnBrk="1" hangingPunct="1"/>
                <a:r>
                  <a:rPr lang="en-US" i="0" dirty="0" smtClean="0">
                    <a:latin typeface="Cambria Math"/>
                  </a:rPr>
                  <a:t>𝑣</a:t>
                </a:r>
                <a:r>
                  <a:rPr lang="en-US" b="0" i="0" dirty="0" smtClean="0">
                    <a:latin typeface="Cambria Math"/>
                  </a:rPr>
                  <a:t>_𝑓𝑠^2</a:t>
                </a:r>
                <a:r>
                  <a:rPr lang="en-US" i="0" dirty="0" smtClean="0">
                    <a:latin typeface="Cambria Math"/>
                  </a:rPr>
                  <a:t>+</a:t>
                </a:r>
                <a:r>
                  <a:rPr lang="en-US" b="0" i="0" dirty="0" smtClean="0">
                    <a:latin typeface="Cambria Math"/>
                  </a:rPr>
                  <a:t>0</a:t>
                </a:r>
                <a:r>
                  <a:rPr lang="en-US" i="0" dirty="0" smtClean="0">
                    <a:latin typeface="Cambria Math"/>
                  </a:rPr>
                  <a:t>.5 𝑣</a:t>
                </a:r>
                <a:r>
                  <a:rPr lang="en-US" b="0" i="0" dirty="0" smtClean="0">
                    <a:latin typeface="Cambria Math"/>
                  </a:rPr>
                  <a:t>_𝑓𝑐^2</a:t>
                </a:r>
                <a:r>
                  <a:rPr lang="en-US" i="0" dirty="0" smtClean="0">
                    <a:latin typeface="Cambria Math"/>
                  </a:rPr>
                  <a:t>=1 (𝑚/𝑠)</a:t>
                </a:r>
                <a:r>
                  <a:rPr lang="en-US" b="0" i="0" dirty="0" smtClean="0">
                    <a:latin typeface="Cambria Math"/>
                  </a:rPr>
                  <a:t>^2</a:t>
                </a:r>
                <a:endParaRPr lang="en-US" i="1" dirty="0" smtClean="0">
                  <a:latin typeface="Cambria Math"/>
                </a:endParaRPr>
              </a:p>
              <a:p>
                <a:pPr eaLnBrk="1" hangingPunct="1"/>
                <a:r>
                  <a:rPr lang="en-US" i="0" dirty="0" smtClean="0">
                    <a:latin typeface="Cambria Math"/>
                    <a:sym typeface="Wingdings" pitchFamily="2" charset="2"/>
                  </a:rPr>
                  <a:t>(</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a:t>
                </a:r>
                <a:r>
                  <a:rPr lang="en-US" b="0" i="0" dirty="0" smtClean="0">
                    <a:latin typeface="Cambria Math"/>
                    <a:sym typeface="Wingdings" pitchFamily="2" charset="2"/>
                  </a:rPr>
                  <a:t>𝑣_𝑓𝑐 )^2</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.5 𝑣</a:t>
                </a:r>
                <a:r>
                  <a:rPr lang="en-US" b="0" i="0" dirty="0" smtClean="0">
                    <a:latin typeface="Cambria Math"/>
                    <a:sym typeface="Wingdings" pitchFamily="2" charset="2"/>
                  </a:rPr>
                  <a:t>_𝑓𝑐^2</a:t>
                </a:r>
                <a:r>
                  <a:rPr lang="en-US" i="0" dirty="0" smtClean="0">
                    <a:latin typeface="Cambria Math"/>
                    <a:sym typeface="Wingdings" pitchFamily="2" charset="2"/>
                  </a:rPr>
                  <a:t>=1 (𝑚/𝑠)</a:t>
                </a:r>
                <a:r>
                  <a:rPr lang="en-US" b="0" i="0" baseline="0" dirty="0" smtClean="0">
                    <a:latin typeface="Cambria Math"/>
                    <a:sym typeface="Wingdings" pitchFamily="2" charset="2"/>
                  </a:rPr>
                  <a:t>^2</a:t>
                </a:r>
                <a:endParaRPr lang="en-US" baseline="0" dirty="0" smtClean="0">
                  <a:sym typeface="Wingdings" pitchFamily="2" charset="2"/>
                </a:endParaRPr>
              </a:p>
              <a:p>
                <a:pPr eaLnBrk="1" hangingPunct="1"/>
                <a:r>
                  <a:rPr lang="en-US" i="0" dirty="0" smtClean="0">
                    <a:latin typeface="Cambria Math"/>
                    <a:sym typeface="Wingdings" pitchFamily="2" charset="2"/>
                  </a:rPr>
                  <a:t>1 (𝑚/𝑠)</a:t>
                </a:r>
                <a:r>
                  <a:rPr lang="en-US" b="0" i="0" dirty="0" smtClean="0">
                    <a:latin typeface="Cambria Math"/>
                    <a:sym typeface="Wingdings" pitchFamily="2" charset="2"/>
                  </a:rPr>
                  <a:t>^2−</a:t>
                </a:r>
                <a:r>
                  <a:rPr lang="en-US" i="0" dirty="0" smtClean="0">
                    <a:latin typeface="Cambria Math"/>
                    <a:sym typeface="Wingdings" pitchFamily="2" charset="2"/>
                  </a:rPr>
                  <a:t>(1 𝑚/𝑠)</a:t>
                </a:r>
                <a:r>
                  <a:rPr lang="en-US" b="0" i="0" dirty="0" smtClean="0">
                    <a:latin typeface="Cambria Math"/>
                    <a:sym typeface="Wingdings" pitchFamily="2" charset="2"/>
                  </a:rPr>
                  <a:t> </a:t>
                </a:r>
                <a:r>
                  <a:rPr lang="en-US" i="0" dirty="0" err="1" smtClean="0">
                    <a:latin typeface="Cambria Math"/>
                    <a:sym typeface="Wingdings" pitchFamily="2" charset="2"/>
                  </a:rPr>
                  <a:t>𝑣</a:t>
                </a:r>
                <a:r>
                  <a:rPr lang="en-US" b="0" i="0" dirty="0" smtClean="0">
                    <a:latin typeface="Cambria Math"/>
                    <a:sym typeface="Wingdings" pitchFamily="2" charset="2"/>
                  </a:rPr>
                  <a:t>_𝑓𝑐</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.25 𝑣</a:t>
                </a:r>
                <a:r>
                  <a:rPr lang="en-US" b="0" i="0" dirty="0" smtClean="0">
                    <a:latin typeface="Cambria Math"/>
                    <a:sym typeface="Wingdings" pitchFamily="2" charset="2"/>
                  </a:rPr>
                  <a:t>_𝑓𝑐^2</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.5 𝑣</a:t>
                </a:r>
                <a:r>
                  <a:rPr lang="en-US" b="0" i="0" dirty="0" smtClean="0">
                    <a:latin typeface="Cambria Math"/>
                    <a:sym typeface="Wingdings" pitchFamily="2" charset="2"/>
                  </a:rPr>
                  <a:t>_𝑓𝑐^2</a:t>
                </a:r>
                <a:r>
                  <a:rPr lang="en-US" i="0" dirty="0" smtClean="0">
                    <a:latin typeface="Cambria Math"/>
                    <a:sym typeface="Wingdings" pitchFamily="2" charset="2"/>
                  </a:rPr>
                  <a:t>=1 (𝑚/𝑠)</a:t>
                </a:r>
                <a:r>
                  <a:rPr lang="en-US" b="0" i="0" baseline="0" dirty="0" smtClean="0">
                    <a:latin typeface="Cambria Math"/>
                    <a:sym typeface="Wingdings" pitchFamily="2" charset="2"/>
                  </a:rPr>
                  <a:t>^2</a:t>
                </a:r>
                <a:endParaRPr lang="en-US" baseline="0" dirty="0" smtClean="0">
                  <a:sym typeface="Wingdings" pitchFamily="2" charset="2"/>
                </a:endParaRPr>
              </a:p>
              <a:p>
                <a:pPr eaLnBrk="1" hangingPunct="1"/>
                <a:r>
                  <a:rPr lang="en-US" i="0" dirty="0" smtClean="0">
                    <a:latin typeface="Cambria Math"/>
                    <a:sym typeface="Wingdings" pitchFamily="2" charset="2"/>
                  </a:rPr>
                  <a:t>−(1 𝑚/𝑠)</a:t>
                </a:r>
                <a:r>
                  <a:rPr lang="en-US" b="0" i="0" dirty="0" smtClean="0">
                    <a:latin typeface="Cambria Math"/>
                    <a:sym typeface="Wingdings" pitchFamily="2" charset="2"/>
                  </a:rPr>
                  <a:t> </a:t>
                </a:r>
                <a:r>
                  <a:rPr lang="en-US" i="0" dirty="0" err="1" smtClean="0">
                    <a:latin typeface="Cambria Math"/>
                    <a:sym typeface="Wingdings" pitchFamily="2" charset="2"/>
                  </a:rPr>
                  <a:t>𝑣</a:t>
                </a:r>
                <a:r>
                  <a:rPr lang="en-US" b="0" i="0" dirty="0" smtClean="0">
                    <a:latin typeface="Cambria Math"/>
                    <a:sym typeface="Wingdings" pitchFamily="2" charset="2"/>
                  </a:rPr>
                  <a:t>_𝑓𝑐</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.75 𝑣</a:t>
                </a:r>
                <a:r>
                  <a:rPr lang="en-US" b="0" i="0" dirty="0" smtClean="0">
                    <a:latin typeface="Cambria Math"/>
                    <a:sym typeface="Wingdings" pitchFamily="2" charset="2"/>
                  </a:rPr>
                  <a:t>_𝑓𝑐^2</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𝑣</a:t>
                </a:r>
                <a:r>
                  <a:rPr lang="en-US" b="0" i="0" dirty="0" smtClean="0">
                    <a:latin typeface="Cambria Math"/>
                    <a:sym typeface="Wingdings" pitchFamily="2" charset="2"/>
                  </a:rPr>
                  <a:t>_𝑓𝑐 (−</a:t>
                </a:r>
                <a:r>
                  <a:rPr lang="en-US" i="0" dirty="0" smtClean="0">
                    <a:latin typeface="Cambria Math"/>
                    <a:sym typeface="Wingdings" pitchFamily="2" charset="2"/>
                  </a:rPr>
                  <a:t>1 𝑚/𝑠</a:t>
                </a:r>
                <a:r>
                  <a:rPr lang="en-US" b="0" i="0" dirty="0" smtClean="0">
                    <a:latin typeface="Cambria Math"/>
                    <a:sym typeface="Wingdings" pitchFamily="2" charset="2"/>
                  </a:rPr>
                  <a:t>+0.75 𝑣_𝑓𝑐 )</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err="1" smtClean="0">
                    <a:latin typeface="Cambria Math"/>
                    <a:sym typeface="Wingdings" pitchFamily="2" charset="2"/>
                  </a:rPr>
                  <a:t>𝑣</a:t>
                </a:r>
                <a:r>
                  <a:rPr lang="en-US" b="0" i="0" dirty="0" smtClean="0">
                    <a:latin typeface="Cambria Math"/>
                    <a:sym typeface="Wingdings" pitchFamily="2" charset="2"/>
                  </a:rPr>
                  <a:t>_𝑓𝑐</a:t>
                </a:r>
                <a:r>
                  <a:rPr lang="en-US" i="0" dirty="0" smtClean="0">
                    <a:latin typeface="Cambria Math"/>
                    <a:sym typeface="Wingdings" pitchFamily="2" charset="2"/>
                  </a:rPr>
                  <a:t>=0 𝑜𝑟 1.33 𝑚/𝑠</a:t>
                </a:r>
                <a:endParaRPr lang="en-US" dirty="0" smtClean="0">
                  <a:sym typeface="Wingdings" pitchFamily="2" charset="2"/>
                </a:endParaRPr>
              </a:p>
              <a:p>
                <a:pPr eaLnBrk="1" hangingPunct="1"/>
                <a:r>
                  <a:rPr lang="en-US" i="0" dirty="0" smtClean="0">
                    <a:latin typeface="Cambria Math"/>
                    <a:sym typeface="Wingdings" pitchFamily="2" charset="2"/>
                  </a:rPr>
                  <a:t>𝑣</a:t>
                </a:r>
                <a:r>
                  <a:rPr lang="en-US" b="0" i="0" dirty="0" smtClean="0">
                    <a:latin typeface="Cambria Math"/>
                    <a:sym typeface="Wingdings" pitchFamily="2" charset="2"/>
                  </a:rPr>
                  <a:t>_𝑓𝑠</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 </a:t>
                </a:r>
                <a:r>
                  <a:rPr lang="en-US" i="0" dirty="0" err="1" smtClean="0">
                    <a:latin typeface="Cambria Math"/>
                    <a:sym typeface="Wingdings" pitchFamily="2" charset="2"/>
                  </a:rPr>
                  <a:t>𝑣</a:t>
                </a:r>
                <a:r>
                  <a:rPr lang="en-US" b="0" i="0" dirty="0" smtClean="0">
                    <a:latin typeface="Cambria Math"/>
                    <a:sym typeface="Wingdings" pitchFamily="2" charset="2"/>
                  </a:rPr>
                  <a:t>_𝑓𝑐</a:t>
                </a:r>
                <a:endParaRPr lang="en-US" b="0" i="1" dirty="0" smtClean="0">
                  <a:latin typeface="Cambria Math"/>
                  <a:sym typeface="Wingdings" pitchFamily="2" charset="2"/>
                </a:endParaRPr>
              </a:p>
              <a:p>
                <a:pPr eaLnBrk="1" hangingPunct="1"/>
                <a:r>
                  <a:rPr lang="en-US" b="0" i="0" dirty="0" smtClean="0">
                    <a:latin typeface="Cambria Math"/>
                    <a:sym typeface="Wingdings" pitchFamily="2" charset="2"/>
                  </a:rPr>
                  <a:t>𝑉_𝑓𝑠=</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.5(1.33 𝑚/𝑠)=</a:t>
                </a:r>
                <a:r>
                  <a:rPr lang="en-US" b="0" i="0" dirty="0" smtClean="0">
                    <a:latin typeface="Cambria Math"/>
                    <a:sym typeface="Wingdings" pitchFamily="2" charset="2"/>
                  </a:rPr>
                  <a:t>0</a:t>
                </a:r>
                <a:r>
                  <a:rPr lang="en-US" i="0" dirty="0" smtClean="0">
                    <a:latin typeface="Cambria Math"/>
                    <a:sym typeface="Wingdings" pitchFamily="2" charset="2"/>
                  </a:rPr>
                  <a:t>.333 𝑚/𝑠</a:t>
                </a:r>
                <a:endParaRPr lang="en-US" dirty="0" smtClean="0">
                  <a:sym typeface="Wingdings" pitchFamily="2" charset="2"/>
                </a:endParaRPr>
              </a:p>
            </p:txBody>
          </p:sp>
        </mc:Fallback>
      </mc:AlternateContent>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E8E0C86-61BA-4167-A8BA-6F4B528EFE7B}" type="slidenum">
              <a:rPr lang="en-US" smtClean="0"/>
              <a:pPr/>
              <a:t>79</a:t>
            </a:fld>
            <a:endParaRPr lang="en-US"/>
          </a:p>
        </p:txBody>
      </p:sp>
      <p:sp>
        <p:nvSpPr>
          <p:cNvPr id="7270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270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Do an actual demonstration</a:t>
                </a:r>
              </a:p>
              <a:p>
                <a:pPr eaLnBrk="1" hangingPunct="1"/>
                <a:r>
                  <a:rPr lang="en-US" dirty="0"/>
                  <a:t>Collision</a:t>
                </a:r>
              </a:p>
              <a:p>
                <a:pPr eaLnBrk="1" hangingPunct="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𝑏</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r>
                            <a:rPr lang="en-US" b="0" i="1" smtClean="0">
                              <a:latin typeface="Cambria Math"/>
                            </a:rPr>
                            <m:t>𝑏</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𝑤</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r>
                            <a:rPr lang="en-US" b="0" i="1" smtClean="0">
                              <a:latin typeface="Cambria Math"/>
                            </a:rPr>
                            <m:t>𝑤</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𝑏</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𝑓𝑏</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𝑤</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𝑓𝑤</m:t>
                          </m:r>
                        </m:sub>
                      </m:sSub>
                    </m:oMath>
                  </m:oMathPara>
                </a14:m>
                <a:endParaRPr lang="en-US" i="1" dirty="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.01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+0=</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.01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a:rPr>
                            <m:t>0.01 </m:t>
                          </m:r>
                          <m:r>
                            <a:rPr lang="en-US" b="0" i="1" dirty="0" smtClean="0">
                              <a:latin typeface="Cambria Math"/>
                            </a:rPr>
                            <m:t>𝑘𝑔</m:t>
                          </m:r>
                        </m:e>
                      </m:d>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oMath>
                  </m:oMathPara>
                </a14:m>
                <a:endParaRPr lang="en-US" dirty="0"/>
              </a:p>
              <a:p>
                <a:pPr eaLnBrk="1" hangingPunct="1"/>
                <a:r>
                  <a:rPr lang="en-US" dirty="0"/>
                  <a:t>After collision</a:t>
                </a: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h</m:t>
                      </m:r>
                      <m:r>
                        <a:rPr lang="en-US" i="1" dirty="0" smtClean="0">
                          <a:latin typeface="Cambria Math"/>
                        </a:rPr>
                        <m:t>=0.5 </m:t>
                      </m:r>
                      <m:r>
                        <a:rPr lang="en-US" b="0" i="1" dirty="0" smtClean="0">
                          <a:latin typeface="Cambria Math"/>
                        </a:rPr>
                        <m:t>𝑚</m:t>
                      </m:r>
                      <m:r>
                        <a:rPr lang="en-US" i="1" dirty="0" smtClean="0">
                          <a:latin typeface="Cambria Math"/>
                        </a:rPr>
                        <m:t>−</m:t>
                      </m:r>
                      <m:r>
                        <a:rPr lang="en-US" b="0" i="1" dirty="0" smtClean="0">
                          <a:latin typeface="Cambria Math"/>
                        </a:rPr>
                        <m:t>0</m:t>
                      </m:r>
                      <m:r>
                        <a:rPr lang="en-US" i="1" dirty="0" smtClean="0">
                          <a:latin typeface="Cambria Math"/>
                        </a:rPr>
                        <m:t>.5</m:t>
                      </m:r>
                      <m:r>
                        <a:rPr lang="en-US" b="0" i="1" dirty="0" smtClean="0">
                          <a:latin typeface="Cambria Math"/>
                        </a:rPr>
                        <m:t> </m:t>
                      </m:r>
                      <m:r>
                        <a:rPr lang="en-US" b="0" i="1" dirty="0" smtClean="0">
                          <a:latin typeface="Cambria Math"/>
                        </a:rPr>
                        <m:t>𝑚</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40°</m:t>
                          </m:r>
                        </m:e>
                      </m:func>
                      <m:r>
                        <a:rPr lang="en-US" i="1" dirty="0" smtClean="0">
                          <a:latin typeface="Cambria Math"/>
                        </a:rPr>
                        <m:t>=</m:t>
                      </m:r>
                      <m:r>
                        <a:rPr lang="en-US" b="0" i="1" dirty="0" smtClean="0">
                          <a:latin typeface="Cambria Math"/>
                        </a:rPr>
                        <m:t>0</m:t>
                      </m:r>
                      <m:r>
                        <a:rPr lang="en-US" i="1" dirty="0" smtClean="0">
                          <a:latin typeface="Cambria Math"/>
                        </a:rPr>
                        <m:t>.1170 </m:t>
                      </m:r>
                      <m:r>
                        <a:rPr lang="en-US" i="1" dirty="0" smtClean="0">
                          <a:latin typeface="Cambria Math"/>
                        </a:rPr>
                        <m:t>𝑚</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𝑃</m:t>
                      </m:r>
                      <m:sSub>
                        <m:sSubPr>
                          <m:ctrlPr>
                            <a:rPr lang="en-US" b="0" i="1" dirty="0" smtClean="0">
                              <a:latin typeface="Cambria Math" panose="02040503050406030204" pitchFamily="18" charset="0"/>
                            </a:rPr>
                          </m:ctrlPr>
                        </m:sSubPr>
                        <m:e>
                          <m:r>
                            <a:rPr lang="en-US" i="1" dirty="0" smtClean="0">
                              <a:latin typeface="Cambria Math"/>
                            </a:rPr>
                            <m:t>𝐸</m:t>
                          </m:r>
                        </m:e>
                        <m:sub>
                          <m:r>
                            <a:rPr lang="en-US" b="0" i="1" dirty="0" smtClean="0">
                              <a:latin typeface="Cambria Math"/>
                            </a:rPr>
                            <m:t>0</m:t>
                          </m:r>
                        </m:sub>
                      </m:sSub>
                      <m:r>
                        <a:rPr lang="en-US" i="1" dirty="0" smtClean="0">
                          <a:latin typeface="Cambria Math"/>
                        </a:rPr>
                        <m:t>+</m:t>
                      </m:r>
                      <m:r>
                        <a:rPr lang="en-US" i="1" dirty="0" err="1" smtClean="0">
                          <a:latin typeface="Cambria Math"/>
                        </a:rPr>
                        <m:t>𝐾</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0</m:t>
                          </m:r>
                        </m:sub>
                      </m:sSub>
                      <m:r>
                        <a:rPr lang="en-US" i="1" dirty="0" smtClean="0">
                          <a:latin typeface="Cambria Math"/>
                        </a:rPr>
                        <m:t>=</m:t>
                      </m:r>
                      <m:r>
                        <a:rPr lang="en-US" i="1" dirty="0" smtClean="0">
                          <a:latin typeface="Cambria Math"/>
                        </a:rPr>
                        <m:t>𝑃</m:t>
                      </m:r>
                      <m:sSub>
                        <m:sSubPr>
                          <m:ctrlPr>
                            <a:rPr lang="en-US" b="0" i="1" dirty="0" smtClean="0">
                              <a:latin typeface="Cambria Math" panose="02040503050406030204" pitchFamily="18" charset="0"/>
                            </a:rPr>
                          </m:ctrlPr>
                        </m:sSubPr>
                        <m:e>
                          <m:r>
                            <a:rPr lang="en-US" i="1" dirty="0" smtClean="0">
                              <a:latin typeface="Cambria Math"/>
                            </a:rPr>
                            <m:t>𝐸</m:t>
                          </m:r>
                        </m:e>
                        <m:sub>
                          <m:r>
                            <a:rPr lang="en-US" b="0" i="1" dirty="0" smtClean="0">
                              <a:latin typeface="Cambria Math"/>
                            </a:rPr>
                            <m:t>𝑓</m:t>
                          </m:r>
                        </m:sub>
                      </m:sSub>
                      <m:r>
                        <a:rPr lang="en-US" i="1" dirty="0" smtClean="0">
                          <a:latin typeface="Cambria Math"/>
                        </a:rPr>
                        <m:t>+</m:t>
                      </m:r>
                      <m:r>
                        <a:rPr lang="en-US" i="1" dirty="0" smtClean="0">
                          <a:latin typeface="Cambria Math"/>
                        </a:rPr>
                        <m:t>𝐾</m:t>
                      </m:r>
                      <m:sSub>
                        <m:sSubPr>
                          <m:ctrlPr>
                            <a:rPr lang="en-US" b="0" i="1" dirty="0" smtClean="0">
                              <a:latin typeface="Cambria Math" panose="02040503050406030204" pitchFamily="18" charset="0"/>
                            </a:rPr>
                          </m:ctrlPr>
                        </m:sSubPr>
                        <m:e>
                          <m:r>
                            <a:rPr lang="en-US" i="1" dirty="0" smtClean="0">
                              <a:latin typeface="Cambria Math"/>
                            </a:rPr>
                            <m:t>𝐸</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0+</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9.8</m:t>
                          </m:r>
                          <m:f>
                            <m:fPr>
                              <m:ctrlPr>
                                <a:rPr lang="en-US" i="1" dirty="0" smtClean="0">
                                  <a:latin typeface="Cambria Math" panose="02040503050406030204" pitchFamily="18" charset="0"/>
                                </a:rPr>
                              </m:ctrlPr>
                            </m:fPr>
                            <m:num>
                              <m:r>
                                <a:rPr lang="en-US" i="1" dirty="0" smtClean="0">
                                  <a:latin typeface="Cambria Math"/>
                                </a:rPr>
                                <m:t>𝑚</m:t>
                              </m:r>
                            </m:num>
                            <m:den>
                              <m:sSup>
                                <m:sSupPr>
                                  <m:ctrlPr>
                                    <a:rPr lang="en-US" b="0" i="1" dirty="0" smtClean="0">
                                      <a:latin typeface="Cambria Math" panose="02040503050406030204" pitchFamily="18" charset="0"/>
                                    </a:rPr>
                                  </m:ctrlPr>
                                </m:sSupPr>
                                <m:e>
                                  <m:r>
                                    <a:rPr lang="en-US" i="1" dirty="0" smtClean="0">
                                      <a:latin typeface="Cambria Math"/>
                                    </a:rPr>
                                    <m:t>𝑠</m:t>
                                  </m:r>
                                </m:e>
                                <m:sup>
                                  <m:r>
                                    <a:rPr lang="en-US" b="0" i="1" dirty="0" smtClean="0">
                                      <a:latin typeface="Cambria Math"/>
                                    </a:rPr>
                                    <m:t>2</m:t>
                                  </m:r>
                                </m:sup>
                              </m:sSup>
                            </m:den>
                          </m:f>
                        </m:e>
                      </m:d>
                      <m:r>
                        <a:rPr lang="en-US" i="1" dirty="0" smtClean="0">
                          <a:latin typeface="Cambria Math"/>
                        </a:rPr>
                        <m:t>(</m:t>
                      </m:r>
                      <m:r>
                        <a:rPr lang="en-US" b="0" i="1" dirty="0" smtClean="0">
                          <a:latin typeface="Cambria Math"/>
                        </a:rPr>
                        <m:t>0</m:t>
                      </m:r>
                      <m:r>
                        <a:rPr lang="en-US" i="1" dirty="0" smtClean="0">
                          <a:latin typeface="Cambria Math"/>
                        </a:rPr>
                        <m:t>.1170 </m:t>
                      </m:r>
                      <m:r>
                        <a:rPr lang="en-US" i="1" dirty="0" smtClean="0">
                          <a:latin typeface="Cambria Math"/>
                        </a:rPr>
                        <m:t>𝑚</m:t>
                      </m:r>
                      <m:r>
                        <a:rPr lang="en-US" i="1" dirty="0" smtClean="0">
                          <a:latin typeface="Cambria Math"/>
                        </a:rPr>
                        <m:t>)+0</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1.505 </m:t>
                      </m:r>
                      <m:r>
                        <a:rPr lang="en-US" i="1" dirty="0" smtClean="0">
                          <a:latin typeface="Cambria Math"/>
                        </a:rPr>
                        <m:t>𝑘𝑔</m:t>
                      </m:r>
                      <m:r>
                        <a:rPr lang="en-US" i="1" dirty="0" smtClean="0">
                          <a:latin typeface="Cambria Math"/>
                        </a:rPr>
                        <m:t> </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=3.45 </m:t>
                      </m:r>
                      <m:r>
                        <a:rPr lang="en-US" b="0" i="1" dirty="0" smtClean="0">
                          <a:latin typeface="Cambria Math"/>
                        </a:rPr>
                        <m:t>𝐽</m:t>
                      </m:r>
                    </m:oMath>
                  </m:oMathPara>
                </a14:m>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𝑓</m:t>
                          </m:r>
                        </m:sub>
                      </m:sSub>
                      <m:r>
                        <a:rPr lang="en-US" b="0" i="1" dirty="0" smtClean="0">
                          <a:latin typeface="Cambria Math"/>
                        </a:rPr>
                        <m:t>=</m:t>
                      </m:r>
                      <m:r>
                        <a:rPr lang="en-US" i="1" dirty="0" smtClean="0">
                          <a:latin typeface="Cambria Math"/>
                        </a:rPr>
                        <m:t>1.51 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a:p>
                <a:pPr eaLnBrk="1" hangingPunct="1"/>
                <a:r>
                  <a:rPr lang="en-US" dirty="0"/>
                  <a:t>Combine</a:t>
                </a:r>
              </a:p>
              <a:p>
                <a:pPr eaLnBrk="1" hangingPunct="1"/>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a:rPr>
                            <m:t>0.01 </m:t>
                          </m:r>
                          <m:r>
                            <a:rPr lang="en-US" b="0" i="1" dirty="0" smtClean="0">
                              <a:latin typeface="Cambria Math"/>
                            </a:rPr>
                            <m:t>𝑘𝑔</m:t>
                          </m:r>
                        </m:e>
                      </m:d>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1.51</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oMath>
                  </m:oMathPara>
                </a14:m>
                <a:endParaRPr lang="en-US" baseline="-25000"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m:t>
                      </m:r>
                      <m:r>
                        <a:rPr lang="en-US" i="1" dirty="0" smtClean="0">
                          <a:latin typeface="Cambria Math"/>
                        </a:rPr>
                        <m:t>455 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p:txBody>
          </p:sp>
        </mc:Choice>
        <mc:Fallback xmlns="">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Do an actual demonstration</a:t>
                </a:r>
              </a:p>
              <a:p>
                <a:pPr eaLnBrk="1" hangingPunct="1"/>
                <a:r>
                  <a:rPr lang="en-US" dirty="0" smtClean="0"/>
                  <a:t>Collision</a:t>
                </a:r>
              </a:p>
              <a:p>
                <a:pPr eaLnBrk="1" hangingPunct="1"/>
                <a:r>
                  <a:rPr lang="en-US" b="0" i="0" smtClean="0">
                    <a:latin typeface="Cambria Math"/>
                  </a:rPr>
                  <a:t>𝑚_𝑏 𝑣_0𝑏+𝑚_𝑤 𝑣_0𝑤=𝑚_𝑏 𝑣_𝑓𝑏+𝑚_𝑤 𝑣_𝑓𝑤</a:t>
                </a:r>
                <a:endParaRPr lang="en-US" i="1"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Cambria Math"/>
                  </a:rPr>
                  <a:t>(0</a:t>
                </a:r>
                <a:r>
                  <a:rPr lang="en-US" i="0" dirty="0" smtClean="0">
                    <a:latin typeface="Cambria Math"/>
                  </a:rPr>
                  <a:t>.01 𝑘𝑔)</a:t>
                </a:r>
                <a:r>
                  <a:rPr lang="en-US" b="0" i="0" dirty="0" smtClean="0">
                    <a:latin typeface="Cambria Math"/>
                  </a:rPr>
                  <a:t> </a:t>
                </a:r>
                <a:r>
                  <a:rPr lang="en-US" i="0" dirty="0" smtClean="0">
                    <a:latin typeface="Cambria Math"/>
                  </a:rPr>
                  <a:t>𝑣</a:t>
                </a:r>
                <a:r>
                  <a:rPr lang="en-US" b="0" i="0" dirty="0" smtClean="0">
                    <a:latin typeface="Cambria Math"/>
                  </a:rPr>
                  <a:t>_0𝑏+0=</a:t>
                </a:r>
                <a:r>
                  <a:rPr lang="en-US" i="0" dirty="0" smtClean="0">
                    <a:latin typeface="Cambria Math"/>
                  </a:rPr>
                  <a:t>(</a:t>
                </a:r>
                <a:r>
                  <a:rPr lang="en-US" b="0" i="0" dirty="0" smtClean="0">
                    <a:latin typeface="Cambria Math"/>
                  </a:rPr>
                  <a:t>0</a:t>
                </a:r>
                <a:r>
                  <a:rPr lang="en-US" i="0" dirty="0" smtClean="0">
                    <a:latin typeface="Cambria Math"/>
                  </a:rPr>
                  <a:t>.01 𝑘𝑔)</a:t>
                </a:r>
                <a:r>
                  <a:rPr lang="en-US" b="0" i="0" dirty="0" smtClean="0">
                    <a:latin typeface="Cambria Math"/>
                  </a:rPr>
                  <a:t> </a:t>
                </a:r>
                <a:r>
                  <a:rPr lang="en-US" i="0" dirty="0" err="1" smtClean="0">
                    <a:latin typeface="Cambria Math"/>
                  </a:rPr>
                  <a:t>𝑣</a:t>
                </a:r>
                <a:r>
                  <a:rPr lang="en-US" b="0" i="0" dirty="0" smtClean="0">
                    <a:latin typeface="Cambria Math"/>
                  </a:rPr>
                  <a:t>_𝑓</a:t>
                </a:r>
                <a:r>
                  <a:rPr lang="en-US" i="0" dirty="0" smtClean="0">
                    <a:latin typeface="Cambria Math"/>
                  </a:rPr>
                  <a:t>+(3 𝑘𝑔)</a:t>
                </a:r>
                <a:r>
                  <a:rPr lang="en-US" b="0" i="0" dirty="0" smtClean="0">
                    <a:latin typeface="Cambria Math"/>
                  </a:rPr>
                  <a:t> </a:t>
                </a:r>
                <a:r>
                  <a:rPr lang="en-US" i="0" dirty="0" err="1" smtClean="0">
                    <a:latin typeface="Cambria Math"/>
                  </a:rPr>
                  <a:t>𝑣</a:t>
                </a:r>
                <a:r>
                  <a:rPr lang="en-US" b="0" i="0" dirty="0" smtClean="0">
                    <a:latin typeface="Cambria Math"/>
                  </a:rPr>
                  <a:t>_𝑓</a:t>
                </a:r>
                <a:endParaRPr lang="en-US" i="1" dirty="0" smtClean="0">
                  <a:latin typeface="Cambria Math"/>
                </a:endParaRPr>
              </a:p>
              <a:p>
                <a:pPr eaLnBrk="1" hangingPunct="1"/>
                <a:r>
                  <a:rPr lang="en-US" b="0" i="0" dirty="0" smtClean="0">
                    <a:latin typeface="Cambria Math"/>
                  </a:rPr>
                  <a:t>(0.01 𝑘𝑔) 𝑣_0𝑏=</a:t>
                </a:r>
                <a:r>
                  <a:rPr lang="en-US" i="0" dirty="0" smtClean="0">
                    <a:latin typeface="Cambria Math"/>
                  </a:rPr>
                  <a:t>(3.01 𝑘𝑔)</a:t>
                </a:r>
                <a:r>
                  <a:rPr lang="en-US" b="0" i="0" dirty="0" smtClean="0">
                    <a:latin typeface="Cambria Math"/>
                  </a:rPr>
                  <a:t> </a:t>
                </a:r>
                <a:r>
                  <a:rPr lang="en-US" i="0" dirty="0" err="1" smtClean="0">
                    <a:latin typeface="Cambria Math"/>
                  </a:rPr>
                  <a:t>𝑣</a:t>
                </a:r>
                <a:r>
                  <a:rPr lang="en-US" b="0" i="0" dirty="0" smtClean="0">
                    <a:latin typeface="Cambria Math"/>
                  </a:rPr>
                  <a:t>_𝑓</a:t>
                </a:r>
                <a:endParaRPr lang="en-US" dirty="0" smtClean="0"/>
              </a:p>
              <a:p>
                <a:pPr eaLnBrk="1" hangingPunct="1"/>
                <a:r>
                  <a:rPr lang="en-US" dirty="0" smtClean="0"/>
                  <a:t>After collision</a:t>
                </a:r>
              </a:p>
              <a:p>
                <a:pPr eaLnBrk="1" hangingPunct="1"/>
                <a:r>
                  <a:rPr lang="en-US" i="0" dirty="0" smtClean="0">
                    <a:latin typeface="Cambria Math"/>
                  </a:rPr>
                  <a:t>ℎ=</a:t>
                </a:r>
                <a:r>
                  <a:rPr lang="en-US" b="0" i="0" dirty="0" smtClean="0">
                    <a:latin typeface="Cambria Math"/>
                  </a:rPr>
                  <a:t>0</a:t>
                </a:r>
                <a:r>
                  <a:rPr lang="en-US" i="0" dirty="0" smtClean="0">
                    <a:latin typeface="Cambria Math"/>
                  </a:rPr>
                  <a:t>.</a:t>
                </a:r>
                <a:r>
                  <a:rPr lang="en-US" b="0" i="0" dirty="0" smtClean="0">
                    <a:latin typeface="Cambria Math"/>
                  </a:rPr>
                  <a:t>5 𝑚</a:t>
                </a:r>
                <a:r>
                  <a:rPr lang="en-US" i="0" dirty="0" smtClean="0">
                    <a:latin typeface="Cambria Math"/>
                  </a:rPr>
                  <a:t>−</a:t>
                </a:r>
                <a:r>
                  <a:rPr lang="en-US" b="0" i="0" dirty="0" smtClean="0">
                    <a:latin typeface="Cambria Math"/>
                  </a:rPr>
                  <a:t>0</a:t>
                </a:r>
                <a:r>
                  <a:rPr lang="en-US" i="0" dirty="0" smtClean="0">
                    <a:latin typeface="Cambria Math"/>
                  </a:rPr>
                  <a:t>.5</a:t>
                </a:r>
                <a:r>
                  <a:rPr lang="en-US" b="0" i="0" dirty="0" smtClean="0">
                    <a:latin typeface="Cambria Math"/>
                  </a:rPr>
                  <a:t> 𝑚 cos⁡〖40°〗</a:t>
                </a:r>
                <a:r>
                  <a:rPr lang="en-US" i="0" dirty="0" smtClean="0">
                    <a:latin typeface="Cambria Math"/>
                  </a:rPr>
                  <a:t>=</a:t>
                </a:r>
                <a:r>
                  <a:rPr lang="en-US" b="0" i="0" dirty="0" smtClean="0">
                    <a:latin typeface="Cambria Math"/>
                  </a:rPr>
                  <a:t>0</a:t>
                </a:r>
                <a:r>
                  <a:rPr lang="en-US" i="0" dirty="0" smtClean="0">
                    <a:latin typeface="Cambria Math"/>
                  </a:rPr>
                  <a:t>.1170 𝑚</a:t>
                </a:r>
                <a:endParaRPr lang="en-US" dirty="0" smtClean="0"/>
              </a:p>
              <a:p>
                <a:pPr eaLnBrk="1" hangingPunct="1"/>
                <a:r>
                  <a:rPr lang="en-US" i="0" dirty="0" smtClean="0">
                    <a:latin typeface="Cambria Math"/>
                  </a:rPr>
                  <a:t>𝑃𝐸</a:t>
                </a:r>
                <a:r>
                  <a:rPr lang="en-US" b="0" i="0" dirty="0" smtClean="0">
                    <a:latin typeface="Cambria Math"/>
                  </a:rPr>
                  <a:t>_0</a:t>
                </a:r>
                <a:r>
                  <a:rPr lang="en-US" i="0" dirty="0" smtClean="0">
                    <a:latin typeface="Cambria Math"/>
                  </a:rPr>
                  <a:t>+</a:t>
                </a:r>
                <a:r>
                  <a:rPr lang="en-US" i="0" dirty="0" err="1" smtClean="0">
                    <a:latin typeface="Cambria Math"/>
                  </a:rPr>
                  <a:t>𝐾𝐸</a:t>
                </a:r>
                <a:r>
                  <a:rPr lang="en-US" b="0" i="0" dirty="0" smtClean="0">
                    <a:latin typeface="Cambria Math"/>
                  </a:rPr>
                  <a:t>_0</a:t>
                </a:r>
                <a:r>
                  <a:rPr lang="en-US" i="0" dirty="0" smtClean="0">
                    <a:latin typeface="Cambria Math"/>
                  </a:rPr>
                  <a:t>=𝑃𝐸</a:t>
                </a:r>
                <a:r>
                  <a:rPr lang="en-US" b="0" i="0" dirty="0" smtClean="0">
                    <a:latin typeface="Cambria Math"/>
                  </a:rPr>
                  <a:t>_𝑓</a:t>
                </a:r>
                <a:r>
                  <a:rPr lang="en-US" i="0" dirty="0" smtClean="0">
                    <a:latin typeface="Cambria Math"/>
                  </a:rPr>
                  <a:t>+𝐾𝐸</a:t>
                </a:r>
                <a:r>
                  <a:rPr lang="en-US" b="0" i="0" dirty="0" smtClean="0">
                    <a:latin typeface="Cambria Math"/>
                  </a:rPr>
                  <a:t>_𝑓</a:t>
                </a:r>
                <a:endParaRPr lang="en-US" dirty="0" smtClean="0"/>
              </a:p>
              <a:p>
                <a:pPr eaLnBrk="1" hangingPunct="1"/>
                <a:r>
                  <a:rPr lang="en-US" i="0" dirty="0" smtClean="0">
                    <a:latin typeface="Cambria Math"/>
                  </a:rPr>
                  <a:t>0+</a:t>
                </a:r>
                <a:r>
                  <a:rPr lang="en-US" b="0" i="0" dirty="0" smtClean="0">
                    <a:latin typeface="Cambria Math"/>
                  </a:rPr>
                  <a:t>1/2 </a:t>
                </a:r>
                <a:r>
                  <a:rPr lang="en-US" i="0" dirty="0" smtClean="0">
                    <a:latin typeface="Cambria Math"/>
                  </a:rPr>
                  <a:t>(3.01 𝑘𝑔)</a:t>
                </a:r>
                <a:r>
                  <a:rPr lang="en-US" b="0" i="0" dirty="0" smtClean="0">
                    <a:latin typeface="Cambria Math"/>
                  </a:rPr>
                  <a:t> </a:t>
                </a:r>
                <a:r>
                  <a:rPr lang="en-US" i="0" dirty="0" smtClean="0">
                    <a:latin typeface="Cambria Math"/>
                  </a:rPr>
                  <a:t>𝑣</a:t>
                </a:r>
                <a:r>
                  <a:rPr lang="en-US" b="0" i="0" dirty="0" smtClean="0">
                    <a:latin typeface="Cambria Math"/>
                  </a:rPr>
                  <a:t>_𝑓^2=</a:t>
                </a:r>
                <a:r>
                  <a:rPr lang="en-US" i="0" dirty="0" smtClean="0">
                    <a:latin typeface="Cambria Math"/>
                  </a:rPr>
                  <a:t>(3.01 𝑘𝑔)(9.8 𝑚/𝑠</a:t>
                </a:r>
                <a:r>
                  <a:rPr lang="en-US" b="0" i="0" dirty="0" smtClean="0">
                    <a:latin typeface="Cambria Math"/>
                  </a:rPr>
                  <a:t>^2 )</a:t>
                </a:r>
                <a:r>
                  <a:rPr lang="en-US" i="0" dirty="0" smtClean="0">
                    <a:latin typeface="Cambria Math"/>
                  </a:rPr>
                  <a:t>(</a:t>
                </a:r>
                <a:r>
                  <a:rPr lang="en-US" b="0" i="0" dirty="0" smtClean="0">
                    <a:latin typeface="Cambria Math"/>
                  </a:rPr>
                  <a:t>0</a:t>
                </a:r>
                <a:r>
                  <a:rPr lang="en-US" i="0" dirty="0" smtClean="0">
                    <a:latin typeface="Cambria Math"/>
                  </a:rPr>
                  <a:t>.1170 𝑚)+0</a:t>
                </a:r>
                <a:endParaRPr lang="en-US" dirty="0" smtClean="0"/>
              </a:p>
              <a:p>
                <a:pPr eaLnBrk="1" hangingPunct="1"/>
                <a:r>
                  <a:rPr lang="en-US" i="0" dirty="0" smtClean="0">
                    <a:latin typeface="Cambria Math"/>
                  </a:rPr>
                  <a:t>1.505 𝑘𝑔 𝑣</a:t>
                </a:r>
                <a:r>
                  <a:rPr lang="en-US" b="0" i="0" dirty="0" smtClean="0">
                    <a:latin typeface="Cambria Math"/>
                  </a:rPr>
                  <a:t>_𝑓^2=3.45 𝐽</a:t>
                </a:r>
                <a:endParaRPr lang="en-US" dirty="0" smtClean="0"/>
              </a:p>
              <a:p>
                <a:pPr eaLnBrk="1" hangingPunct="1"/>
                <a:r>
                  <a:rPr lang="en-US" b="0" i="0" dirty="0" smtClean="0">
                    <a:latin typeface="Cambria Math"/>
                  </a:rPr>
                  <a:t>𝑣_𝑓=</a:t>
                </a:r>
                <a:r>
                  <a:rPr lang="en-US" i="0" dirty="0" smtClean="0">
                    <a:latin typeface="Cambria Math"/>
                  </a:rPr>
                  <a:t>1.51 𝑚/𝑠</a:t>
                </a:r>
                <a:endParaRPr lang="en-US" dirty="0" smtClean="0"/>
              </a:p>
              <a:p>
                <a:pPr eaLnBrk="1" hangingPunct="1"/>
                <a:r>
                  <a:rPr lang="en-US" dirty="0" smtClean="0"/>
                  <a:t>Combine</a:t>
                </a:r>
              </a:p>
              <a:p>
                <a:pPr eaLnBrk="1" hangingPunct="1"/>
                <a:r>
                  <a:rPr lang="en-US" b="0" i="0" dirty="0" smtClean="0">
                    <a:latin typeface="Cambria Math"/>
                  </a:rPr>
                  <a:t>(0.01 𝑘𝑔) 𝑣_0𝑏=</a:t>
                </a:r>
                <a:r>
                  <a:rPr lang="en-US" i="0" dirty="0" smtClean="0">
                    <a:latin typeface="Cambria Math"/>
                  </a:rPr>
                  <a:t>(3.01 𝑘𝑔)(1.51 𝑚/𝑠)</a:t>
                </a:r>
                <a:endParaRPr lang="en-US" baseline="-25000" dirty="0" smtClean="0"/>
              </a:p>
              <a:p>
                <a:pPr eaLnBrk="1" hangingPunct="1"/>
                <a:r>
                  <a:rPr lang="en-US" b="0" i="0" dirty="0" smtClean="0">
                    <a:latin typeface="Cambria Math"/>
                  </a:rPr>
                  <a:t>𝑣_0𝑏=</a:t>
                </a:r>
                <a:r>
                  <a:rPr lang="en-US" i="0" dirty="0" smtClean="0">
                    <a:latin typeface="Cambria Math"/>
                  </a:rPr>
                  <a:t>455 𝑚/𝑠</a:t>
                </a:r>
                <a:endParaRPr lang="en-US" dirty="0" smtClean="0"/>
              </a:p>
            </p:txBody>
          </p:sp>
        </mc:Fallback>
      </mc:AlternateContent>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59FCFA-09E2-42EA-8E0D-D5FE0F2E7F9C}" type="slidenum">
              <a:rPr lang="en-US" smtClean="0"/>
              <a:pPr eaLnBrk="1" hangingPunct="1"/>
              <a:t>8</a:t>
            </a:fld>
            <a:endParaRPr lang="en-US"/>
          </a:p>
        </p:txBody>
      </p:sp>
      <p:sp>
        <p:nvSpPr>
          <p:cNvPr id="7475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475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F = 200 N (lift up)</a:t>
                </a:r>
              </a:p>
              <a:p>
                <a:pPr eaLnBrk="1" hangingPunct="1"/>
                <a:r>
                  <a:rPr lang="en-US" dirty="0"/>
                  <a:t>d = 2 m (down)</a:t>
                </a: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err="1" smtClean="0">
                          <a:latin typeface="Cambria Math"/>
                        </a:rPr>
                        <m:t>𝐹𝑑</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𝜃</m:t>
                          </m:r>
                        </m:e>
                      </m:func>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200 </m:t>
                          </m:r>
                          <m:r>
                            <a:rPr lang="en-US" i="1" dirty="0" smtClean="0">
                              <a:latin typeface="Cambria Math"/>
                            </a:rPr>
                            <m:t>𝑁</m:t>
                          </m:r>
                        </m:e>
                      </m:d>
                      <m:d>
                        <m:dPr>
                          <m:ctrlPr>
                            <a:rPr lang="en-US" i="1" dirty="0" smtClean="0">
                              <a:latin typeface="Cambria Math" panose="02040503050406030204" pitchFamily="18" charset="0"/>
                            </a:rPr>
                          </m:ctrlPr>
                        </m:dPr>
                        <m:e>
                          <m:r>
                            <a:rPr lang="en-US" i="1" dirty="0" smtClean="0">
                              <a:latin typeface="Cambria Math"/>
                            </a:rPr>
                            <m:t>2 </m:t>
                          </m:r>
                          <m:r>
                            <a:rPr lang="en-US" i="1" dirty="0" smtClean="0">
                              <a:latin typeface="Cambria Math"/>
                            </a:rPr>
                            <m:t>𝑚</m:t>
                          </m:r>
                        </m:e>
                      </m:d>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180°</m:t>
                          </m:r>
                        </m:e>
                      </m:func>
                      <m:r>
                        <a:rPr lang="en-US" i="1" dirty="0" smtClean="0">
                          <a:latin typeface="Cambria Math"/>
                        </a:rPr>
                        <m:t>=−400 </m:t>
                      </m:r>
                      <m:r>
                        <a:rPr lang="en-US" i="1" dirty="0" smtClean="0">
                          <a:latin typeface="Cambria Math"/>
                        </a:rPr>
                        <m:t>𝐽</m:t>
                      </m:r>
                    </m:oMath>
                  </m:oMathPara>
                </a14:m>
                <a:endParaRPr lang="en-US" dirty="0"/>
              </a:p>
            </p:txBody>
          </p:sp>
        </mc:Choice>
        <mc:Fallback xmlns="">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 = 200 N (lift up)</a:t>
                </a:r>
              </a:p>
              <a:p>
                <a:pPr eaLnBrk="1" hangingPunct="1"/>
                <a:r>
                  <a:rPr lang="en-US" dirty="0" smtClean="0"/>
                  <a:t>d </a:t>
                </a:r>
                <a:r>
                  <a:rPr lang="en-US" dirty="0" smtClean="0"/>
                  <a:t>= </a:t>
                </a:r>
                <a:r>
                  <a:rPr lang="en-US" dirty="0" smtClean="0"/>
                  <a:t>2 </a:t>
                </a:r>
                <a:r>
                  <a:rPr lang="en-US" dirty="0" smtClean="0"/>
                  <a:t>m (down)</a:t>
                </a:r>
              </a:p>
              <a:p>
                <a:pPr eaLnBrk="1" hangingPunct="1"/>
                <a:r>
                  <a:rPr lang="en-US" i="0" dirty="0" smtClean="0">
                    <a:latin typeface="Cambria Math"/>
                  </a:rPr>
                  <a:t>𝑊=</a:t>
                </a:r>
                <a:r>
                  <a:rPr lang="en-US" i="0" dirty="0" err="1" smtClean="0">
                    <a:latin typeface="Cambria Math"/>
                  </a:rPr>
                  <a:t>𝐹𝑑</a:t>
                </a:r>
                <a:r>
                  <a:rPr lang="en-US" b="0" i="0" dirty="0" smtClean="0">
                    <a:latin typeface="Cambria Math"/>
                  </a:rPr>
                  <a:t> cos⁡𝜃</a:t>
                </a:r>
                <a:r>
                  <a:rPr lang="en-US" i="0" dirty="0" smtClean="0">
                    <a:latin typeface="Cambria Math"/>
                  </a:rPr>
                  <a:t>=(200 𝑁)(2 𝑚)</a:t>
                </a:r>
                <a:r>
                  <a:rPr lang="en-US" b="0" i="0" dirty="0" smtClean="0">
                    <a:latin typeface="Cambria Math"/>
                  </a:rPr>
                  <a:t>  cos⁡〖180°〗</a:t>
                </a:r>
                <a:r>
                  <a:rPr lang="en-US" i="0" dirty="0" smtClean="0">
                    <a:latin typeface="Cambria Math"/>
                  </a:rPr>
                  <a:t>=−400 𝐽</a:t>
                </a:r>
                <a:endParaRPr lang="en-US" dirty="0" smtClean="0"/>
              </a:p>
            </p:txBody>
          </p:sp>
        </mc:Fallback>
      </mc:AlternateContent>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1000" y="685800"/>
            <a:ext cx="6096000" cy="3429000"/>
          </a:xfrm>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A4692F-2B8B-4090-9ED9-1ADA4801400D}" type="slidenum">
              <a:rPr lang="en-US" smtClean="0"/>
              <a:pPr eaLnBrk="1" hangingPunct="1"/>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81000" y="685800"/>
            <a:ext cx="6096000" cy="3429000"/>
          </a:xfrm>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0EBB26-7AD6-441D-825A-48ABA6EEC21B}" type="slidenum">
              <a:rPr lang="en-US" smtClean="0"/>
              <a:pPr eaLnBrk="1" hangingPunct="1"/>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381000" y="685800"/>
            <a:ext cx="6096000" cy="3429000"/>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4DB772-FF1E-41FB-8EEB-B4CED3B90703}" type="slidenum">
              <a:rPr lang="en-US" smtClean="0"/>
              <a:pPr eaLnBrk="1" hangingPunct="1"/>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A35595-B7CA-4EC4-9C86-E41029949130}"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6980935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35595-B7CA-4EC4-9C86-E41029949130}"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188569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05978"/>
            <a:ext cx="1801785" cy="44231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5978"/>
            <a:ext cx="5979968" cy="442317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817141"/>
            <a:ext cx="2057397" cy="273844"/>
          </a:xfrm>
        </p:spPr>
        <p:txBody>
          <a:bodyPr/>
          <a:lstStyle/>
          <a:p>
            <a:fld id="{0EA35595-B7CA-4EC4-9C86-E41029949130}" type="datetimeFigureOut">
              <a:rPr lang="en-US" smtClean="0"/>
              <a:t>11/9/2022</a:t>
            </a:fld>
            <a:endParaRPr lang="en-US"/>
          </a:p>
        </p:txBody>
      </p:sp>
      <p:sp>
        <p:nvSpPr>
          <p:cNvPr id="5" name="Footer Placeholder 4"/>
          <p:cNvSpPr>
            <a:spLocks noGrp="1"/>
          </p:cNvSpPr>
          <p:nvPr>
            <p:ph type="ftr" sz="quarter" idx="11"/>
          </p:nvPr>
        </p:nvSpPr>
        <p:spPr>
          <a:xfrm>
            <a:off x="2832102" y="4817141"/>
            <a:ext cx="3209752" cy="273844"/>
          </a:xfrm>
        </p:spPr>
        <p:txBody>
          <a:bodyPr/>
          <a:lstStyle/>
          <a:p>
            <a:endParaRPr lang="en-US"/>
          </a:p>
        </p:txBody>
      </p:sp>
      <p:sp>
        <p:nvSpPr>
          <p:cNvPr id="6" name="Slide Number Placeholder 5"/>
          <p:cNvSpPr>
            <a:spLocks noGrp="1"/>
          </p:cNvSpPr>
          <p:nvPr>
            <p:ph type="sldNum" sz="quarter" idx="12"/>
          </p:nvPr>
        </p:nvSpPr>
        <p:spPr>
          <a:xfrm>
            <a:off x="6054787" y="4817141"/>
            <a:ext cx="659819" cy="273844"/>
          </a:xfrm>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100350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35595-B7CA-4EC4-9C86-E41029949130}"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356921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1656659"/>
            <a:ext cx="7886700" cy="1257300"/>
          </a:xfrm>
        </p:spPr>
        <p:txBody>
          <a:bodyPr anchor="ctr">
            <a:noAutofit/>
          </a:bodyPr>
          <a:lstStyle>
            <a:lvl1pPr algn="ctr">
              <a:lnSpc>
                <a:spcPct val="80000"/>
              </a:lnSpc>
              <a:defRPr sz="4500" b="0" spc="113"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007750"/>
            <a:ext cx="7886700" cy="2135749"/>
          </a:xfrm>
        </p:spPr>
        <p:txBody>
          <a:bodyPr anchor="t">
            <a:normAutofit/>
          </a:bodyPr>
          <a:lstStyle>
            <a:lvl1pPr marL="0" indent="0" algn="ctr">
              <a:buNone/>
              <a:defRPr sz="20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724639" y="0"/>
            <a:ext cx="2250671" cy="273844"/>
          </a:xfrm>
        </p:spPr>
        <p:txBody>
          <a:bodyPr/>
          <a:lstStyle>
            <a:lvl1pPr>
              <a:defRPr>
                <a:solidFill>
                  <a:schemeClr val="tx2"/>
                </a:solidFill>
              </a:defRPr>
            </a:lvl1pPr>
          </a:lstStyle>
          <a:p>
            <a:fld id="{0EA35595-B7CA-4EC4-9C86-E41029949130}" type="datetimeFigureOut">
              <a:rPr lang="en-US" smtClean="0"/>
              <a:t>11/9/2022</a:t>
            </a:fld>
            <a:endParaRPr lang="en-US"/>
          </a:p>
        </p:txBody>
      </p:sp>
      <p:sp>
        <p:nvSpPr>
          <p:cNvPr id="5" name="Footer Placeholder 4"/>
          <p:cNvSpPr>
            <a:spLocks noGrp="1"/>
          </p:cNvSpPr>
          <p:nvPr>
            <p:ph type="ftr" sz="quarter" idx="11"/>
          </p:nvPr>
        </p:nvSpPr>
        <p:spPr>
          <a:xfrm>
            <a:off x="4020293" y="0"/>
            <a:ext cx="3783330" cy="273844"/>
          </a:xfrm>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7817135" y="0"/>
            <a:ext cx="709698" cy="273844"/>
          </a:xfrm>
        </p:spPr>
        <p:txBody>
          <a:bodyPr/>
          <a:lstStyle>
            <a:lvl1pPr>
              <a:defRPr>
                <a:solidFill>
                  <a:schemeClr val="tx2"/>
                </a:solidFill>
              </a:defRPr>
            </a:lvl1pPr>
          </a:lstStyle>
          <a:p>
            <a:fld id="{B67A41DA-323E-4D7C-8E49-0FD80F673321}" type="slidenum">
              <a:rPr lang="en-US" smtClean="0"/>
              <a:t>‹#›</a:t>
            </a:fld>
            <a:endParaRPr lang="en-US"/>
          </a:p>
        </p:txBody>
      </p:sp>
    </p:spTree>
    <p:extLst>
      <p:ext uri="{BB962C8B-B14F-4D97-AF65-F5344CB8AC3E}">
        <p14:creationId xmlns:p14="http://schemas.microsoft.com/office/powerpoint/2010/main" val="18550863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0" y="1047750"/>
            <a:ext cx="4470168" cy="3615690"/>
          </a:xfrm>
        </p:spPr>
        <p:txBody>
          <a:bodyPr>
            <a:norm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2792" y="1047750"/>
            <a:ext cx="4471207" cy="3615690"/>
          </a:xfrm>
        </p:spPr>
        <p:txBody>
          <a:bodyPr>
            <a:norm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EA35595-B7CA-4EC4-9C86-E41029949130}"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73288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0" y="1081395"/>
            <a:ext cx="4471416"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0" y="1638716"/>
            <a:ext cx="4471416" cy="3028329"/>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73423" y="1081395"/>
            <a:ext cx="4470577"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73422" y="1638716"/>
            <a:ext cx="4470577" cy="3028327"/>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EA35595-B7CA-4EC4-9C86-E41029949130}"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322199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A35595-B7CA-4EC4-9C86-E41029949130}"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22383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35595-B7CA-4EC4-9C86-E41029949130}"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381913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0" y="1047750"/>
            <a:ext cx="5500116" cy="362839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6" y="1352551"/>
            <a:ext cx="2997433" cy="2832304"/>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EA35595-B7CA-4EC4-9C86-E41029949130}"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5645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52400" y="1140234"/>
            <a:ext cx="5402580" cy="3467327"/>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843016" y="1276350"/>
            <a:ext cx="2996184" cy="2908366"/>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EA35595-B7CA-4EC4-9C86-E41029949130}"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45821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362" y="132083"/>
            <a:ext cx="9141714" cy="915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213132"/>
            <a:ext cx="9144000" cy="7584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0" y="1047751"/>
            <a:ext cx="9142076" cy="36156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0EA35595-B7CA-4EC4-9C86-E41029949130}" type="datetimeFigureOut">
              <a:rPr lang="en-US" smtClean="0"/>
              <a:t>11/9/2022</a:t>
            </a:fld>
            <a:endParaRPr lang="en-US"/>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fld id="{B67A41DA-323E-4D7C-8E49-0FD80F673321}" type="slidenum">
              <a:rPr lang="en-US" smtClean="0"/>
              <a:t>‹#›</a:t>
            </a:fld>
            <a:endParaRPr lang="en-US"/>
          </a:p>
        </p:txBody>
      </p:sp>
    </p:spTree>
    <p:extLst>
      <p:ext uri="{BB962C8B-B14F-4D97-AF65-F5344CB8AC3E}">
        <p14:creationId xmlns:p14="http://schemas.microsoft.com/office/powerpoint/2010/main" val="25842366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100000"/>
        </a:lnSpc>
        <a:spcBef>
          <a:spcPts val="900"/>
        </a:spcBef>
        <a:spcAft>
          <a:spcPts val="150"/>
        </a:spcAft>
        <a:buClr>
          <a:schemeClr val="tx1"/>
        </a:buClr>
        <a:buFont typeface="Wingdings" pitchFamily="2" charset="2"/>
        <a:buChar char=""/>
        <a:defRPr sz="2400" kern="1200">
          <a:solidFill>
            <a:schemeClr val="tx1"/>
          </a:solidFill>
          <a:latin typeface="+mn-lt"/>
          <a:ea typeface="+mn-ea"/>
          <a:cs typeface="+mn-cs"/>
        </a:defRPr>
      </a:lvl1pPr>
      <a:lvl2pPr marL="30861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2pPr>
      <a:lvl3pPr marL="48006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3pPr>
      <a:lvl4pPr marL="65151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4pPr>
      <a:lvl5pPr marL="82296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Videos/Eureka/Eureka!%2009%20-%20Kinetic%20Energy.mp4"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hyperlink" Target="https://openstaxcollege.org/textbooks/college-phys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hyperlink" Target="../Videos/Eureka/Eureka!%2010%20-%20Potential%20Energy.mp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Videos/Eureka/Eureka!%2008%20-%20Work.mp4"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Videos/Momentum/NASCAR%20Crash.mp4"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Videos/Momentum/IIHS%202013%20Crash_test_results_for_midsize_family_cars_-_IIHS_news%20-%20good.mp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Videos/Momentum/IIHS%202009%20Safety_consequences_of_vehicle_size_and_weight%20-%20Good.mp4"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Videos/Momentum/IIHS%202010%20Huge_cost_of_mismatched_bumpers.mp4"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Videos/Momentum/IIHS%202011%20Weak_federal_standard_allows_deadly_car-into-truck_crashes.mp4"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Videos/Momentum/IIHS%202010%20Reducing_Your_Risks_In_The_Crash.mp4" TargetMode="External"/><Relationship Id="rId2" Type="http://schemas.openxmlformats.org/officeDocument/2006/relationships/hyperlink" Target="../Videos/Momentum/Dateline%20Seatbelts.mp4"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Energy and Momentum</a:t>
            </a:r>
          </a:p>
        </p:txBody>
      </p:sp>
      <p:sp>
        <p:nvSpPr>
          <p:cNvPr id="3" name="Subtitle 2"/>
          <p:cNvSpPr>
            <a:spLocks noGrp="1"/>
          </p:cNvSpPr>
          <p:nvPr>
            <p:ph type="body" idx="1"/>
          </p:nvPr>
        </p:nvSpPr>
        <p:spPr/>
        <p:txBody>
          <a:bodyPr>
            <a:normAutofit/>
          </a:bodyPr>
          <a:lstStyle/>
          <a:p>
            <a:r>
              <a:rPr lang="en-US" dirty="0"/>
              <a:t>Physics</a:t>
            </a:r>
          </a:p>
          <a:p>
            <a:r>
              <a:rPr lang="en-US" dirty="0"/>
              <a:t>Unit 3</a:t>
            </a:r>
          </a:p>
        </p:txBody>
      </p:sp>
    </p:spTree>
    <p:extLst>
      <p:ext uri="{BB962C8B-B14F-4D97-AF65-F5344CB8AC3E}">
        <p14:creationId xmlns:p14="http://schemas.microsoft.com/office/powerpoint/2010/main" val="97694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pPr>
              <a:defRPr/>
            </a:pPr>
            <a:r>
              <a:rPr lang="en-US" dirty="0"/>
              <a:t>03-01 Work and the Work-Energy Theorem</a:t>
            </a:r>
          </a:p>
        </p:txBody>
      </p:sp>
      <p:sp>
        <p:nvSpPr>
          <p:cNvPr id="97283" name="Rectangle 3"/>
          <p:cNvSpPr>
            <a:spLocks noGrp="1" noChangeArrowheads="1"/>
          </p:cNvSpPr>
          <p:nvPr>
            <p:ph idx="1"/>
          </p:nvPr>
        </p:nvSpPr>
        <p:spPr/>
        <p:txBody>
          <a:bodyPr>
            <a:normAutofit/>
          </a:bodyPr>
          <a:lstStyle/>
          <a:p>
            <a:pPr eaLnBrk="1" hangingPunct="1">
              <a:defRPr/>
            </a:pPr>
            <a:r>
              <a:rPr lang="en-US" dirty="0"/>
              <a:t>Do work means </a:t>
            </a:r>
            <a:r>
              <a:rPr lang="en-US" dirty="0">
                <a:sym typeface="Wingdings" pitchFamily="2" charset="2"/>
              </a:rPr>
              <a:t> W = </a:t>
            </a:r>
            <a:r>
              <a:rPr lang="en-US" dirty="0" err="1">
                <a:sym typeface="Wingdings" pitchFamily="2" charset="2"/>
              </a:rPr>
              <a:t>Fd</a:t>
            </a:r>
            <a:endParaRPr lang="en-US" dirty="0">
              <a:sym typeface="Wingdings" pitchFamily="2" charset="2"/>
            </a:endParaRPr>
          </a:p>
          <a:p>
            <a:pPr lvl="2" eaLnBrk="1" hangingPunct="1">
              <a:defRPr/>
            </a:pPr>
            <a:r>
              <a:rPr lang="en-US" dirty="0"/>
              <a:t>F = ma</a:t>
            </a:r>
          </a:p>
          <a:p>
            <a:pPr eaLnBrk="1" hangingPunct="1">
              <a:defRPr/>
            </a:pPr>
            <a:endParaRPr lang="en-US" dirty="0"/>
          </a:p>
          <a:p>
            <a:pPr eaLnBrk="1" hangingPunct="1">
              <a:defRPr/>
            </a:pPr>
            <a:r>
              <a:rPr lang="en-US" dirty="0"/>
              <a:t>So work by a net force gives an object some acceleration</a:t>
            </a:r>
          </a:p>
          <a:p>
            <a:pPr eaLnBrk="1" hangingPunct="1">
              <a:defRPr/>
            </a:pPr>
            <a:endParaRPr lang="en-US" dirty="0"/>
          </a:p>
          <a:p>
            <a:pPr eaLnBrk="1" hangingPunct="1">
              <a:defRPr/>
            </a:pPr>
            <a:r>
              <a:rPr lang="en-US" dirty="0"/>
              <a:t>Acceleration means the velocity changes</a:t>
            </a:r>
          </a:p>
          <a:p>
            <a:pPr eaLnBrk="1" hangingPunct="1">
              <a:defRPr/>
            </a:pPr>
            <a:endParaRPr lang="en-US" dirty="0"/>
          </a:p>
        </p:txBody>
      </p:sp>
    </p:spTree>
    <p:extLst>
      <p:ext uri="{BB962C8B-B14F-4D97-AF65-F5344CB8AC3E}">
        <p14:creationId xmlns:p14="http://schemas.microsoft.com/office/powerpoint/2010/main" val="2925138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pPr>
              <a:defRPr/>
            </a:pPr>
            <a:r>
              <a:rPr lang="en-US" dirty="0"/>
              <a:t>03-01 Work and the Work-Energy Theorem</a:t>
            </a:r>
          </a:p>
        </p:txBody>
      </p:sp>
      <mc:AlternateContent xmlns:mc="http://schemas.openxmlformats.org/markup-compatibility/2006" xmlns:a14="http://schemas.microsoft.com/office/drawing/2010/main">
        <mc:Choice Requires="a14">
          <p:sp>
            <p:nvSpPr>
              <p:cNvPr id="98307" name="Rectangle 3"/>
              <p:cNvSpPr>
                <a:spLocks noGrp="1" noChangeArrowheads="1"/>
              </p:cNvSpPr>
              <p:nvPr>
                <p:ph idx="1"/>
              </p:nvPr>
            </p:nvSpPr>
            <p:spPr/>
            <p:txBody>
              <a:bodyPr>
                <a:normAutofit fontScale="92500"/>
              </a:bodyPr>
              <a:lstStyle/>
              <a:p>
                <a:pPr eaLnBrk="1" hangingPunct="1">
                  <a:defRPr/>
                </a:pPr>
                <a14:m>
                  <m:oMath xmlns:m="http://schemas.openxmlformats.org/officeDocument/2006/math">
                    <m:r>
                      <a:rPr lang="en-US" i="1" dirty="0" smtClean="0">
                        <a:latin typeface="Cambria Math"/>
                      </a:rPr>
                      <m:t>𝐹</m:t>
                    </m:r>
                    <m:r>
                      <a:rPr lang="en-US" i="1" dirty="0" smtClean="0">
                        <a:latin typeface="Cambria Math"/>
                      </a:rPr>
                      <m:t>=</m:t>
                    </m:r>
                    <m:r>
                      <a:rPr lang="en-US" i="1" dirty="0" smtClean="0">
                        <a:latin typeface="Cambria Math"/>
                      </a:rPr>
                      <m:t>𝑚𝑎</m:t>
                    </m:r>
                  </m:oMath>
                </a14:m>
                <a:endParaRPr lang="en-US" i="1" dirty="0"/>
              </a:p>
              <a:p>
                <a:pPr eaLnBrk="1" hangingPunct="1">
                  <a:defRPr/>
                </a:pPr>
                <a14:m>
                  <m:oMath xmlns:m="http://schemas.openxmlformats.org/officeDocument/2006/math">
                    <m:r>
                      <a:rPr lang="en-US" i="1" dirty="0" smtClean="0">
                        <a:latin typeface="Cambria Math"/>
                      </a:rPr>
                      <m:t>𝐹</m:t>
                    </m:r>
                    <m:r>
                      <a:rPr lang="en-US" b="0" i="1" dirty="0" smtClean="0">
                        <a:latin typeface="Cambria Math"/>
                      </a:rPr>
                      <m:t>𝑑</m:t>
                    </m:r>
                    <m:r>
                      <a:rPr lang="en-US" i="1" dirty="0" smtClean="0">
                        <a:latin typeface="Cambria Math"/>
                      </a:rPr>
                      <m:t>=</m:t>
                    </m:r>
                    <m:r>
                      <a:rPr lang="en-US" i="1" dirty="0" smtClean="0">
                        <a:latin typeface="Cambria Math"/>
                      </a:rPr>
                      <m:t>𝑚𝑎𝑑</m:t>
                    </m:r>
                  </m:oMath>
                </a14:m>
                <a:endParaRPr lang="en-US" i="1" dirty="0"/>
              </a:p>
              <a:p>
                <a:pPr eaLnBrk="1" hangingPunct="1">
                  <a:defRPr/>
                </a:pPr>
                <a14:m>
                  <m:oMath xmlns:m="http://schemas.openxmlformats.org/officeDocument/2006/math">
                    <m:r>
                      <a:rPr lang="en-US" i="1" dirty="0" smtClean="0">
                        <a:latin typeface="Cambria Math"/>
                      </a:rPr>
                      <m:t>𝑣</m:t>
                    </m:r>
                    <m:r>
                      <a:rPr lang="en-US" i="1" baseline="-25000" dirty="0" smtClean="0">
                        <a:latin typeface="Cambria Math"/>
                      </a:rPr>
                      <m:t>𝑓</m:t>
                    </m:r>
                    <m:r>
                      <a:rPr lang="en-US" i="1" baseline="30000" dirty="0" smtClean="0">
                        <a:latin typeface="Cambria Math"/>
                      </a:rPr>
                      <m:t>2</m:t>
                    </m:r>
                    <m:r>
                      <a:rPr lang="en-US" i="1" dirty="0" smtClean="0">
                        <a:latin typeface="Cambria Math"/>
                      </a:rPr>
                      <m:t>=</m:t>
                    </m:r>
                    <m:r>
                      <a:rPr lang="en-US" i="1" dirty="0" smtClean="0">
                        <a:latin typeface="Cambria Math"/>
                      </a:rPr>
                      <m:t>𝑣</m:t>
                    </m:r>
                    <m:r>
                      <a:rPr lang="en-US" i="1" baseline="-25000" dirty="0" smtClean="0">
                        <a:latin typeface="Cambria Math"/>
                      </a:rPr>
                      <m:t>0</m:t>
                    </m:r>
                    <m:r>
                      <a:rPr lang="en-US" i="1" baseline="30000" dirty="0" smtClean="0">
                        <a:latin typeface="Cambria Math"/>
                      </a:rPr>
                      <m:t>2</m:t>
                    </m:r>
                    <m:r>
                      <a:rPr lang="en-US" i="1" dirty="0" smtClean="0">
                        <a:latin typeface="Cambria Math"/>
                      </a:rPr>
                      <m:t>+2</m:t>
                    </m:r>
                    <m:r>
                      <a:rPr lang="en-US" i="1" dirty="0" smtClean="0">
                        <a:latin typeface="Cambria Math"/>
                      </a:rPr>
                      <m:t>𝑎𝑑</m:t>
                    </m:r>
                  </m:oMath>
                </a14:m>
                <a:r>
                  <a:rPr lang="en-US" dirty="0"/>
                  <a:t> </a:t>
                </a:r>
                <a:r>
                  <a:rPr lang="en-US" dirty="0">
                    <a:sym typeface="Wingdings" pitchFamily="2" charset="2"/>
                  </a:rPr>
                  <a:t> solve for </a:t>
                </a:r>
                <a:r>
                  <a:rPr lang="en-US" i="1" dirty="0">
                    <a:sym typeface="Wingdings" pitchFamily="2" charset="2"/>
                  </a:rPr>
                  <a:t>ad</a:t>
                </a:r>
              </a:p>
              <a:p>
                <a:pPr lvl="2" eaLnBrk="1" hangingPunct="1">
                  <a:defRPr/>
                </a:pPr>
                <a14:m>
                  <m:oMath xmlns:m="http://schemas.openxmlformats.org/officeDocument/2006/math">
                    <m:r>
                      <a:rPr lang="en-US" i="1" dirty="0" smtClean="0">
                        <a:latin typeface="Cambria Math"/>
                      </a:rPr>
                      <m:t>𝑎𝑑</m:t>
                    </m:r>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0</m:t>
                            </m:r>
                          </m:sub>
                          <m:sup>
                            <m:r>
                              <a:rPr lang="en-US" b="0" i="1" dirty="0" smtClean="0">
                                <a:latin typeface="Cambria Math"/>
                              </a:rPr>
                              <m:t>2</m:t>
                            </m:r>
                          </m:sup>
                        </m:sSubSup>
                      </m:e>
                    </m:d>
                  </m:oMath>
                </a14:m>
                <a:endParaRPr lang="en-US" dirty="0"/>
              </a:p>
              <a:p>
                <a:pPr eaLnBrk="1" hangingPunct="1">
                  <a:defRPr/>
                </a:pPr>
                <a14:m>
                  <m:oMath xmlns:m="http://schemas.openxmlformats.org/officeDocument/2006/math">
                    <m:r>
                      <a:rPr lang="en-US" i="1" dirty="0" smtClean="0">
                        <a:latin typeface="Cambria Math"/>
                      </a:rPr>
                      <m:t>𝐹𝑑</m:t>
                    </m:r>
                    <m:r>
                      <a:rPr lang="en-US" i="1" dirty="0" smtClean="0">
                        <a:latin typeface="Cambria Math"/>
                      </a:rPr>
                      <m:t>=</m:t>
                    </m:r>
                    <m:r>
                      <a:rPr lang="en-US" i="1" dirty="0" smtClean="0">
                        <a:latin typeface="Cambria Math"/>
                      </a:rPr>
                      <m:t>𝑚</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0</m:t>
                            </m:r>
                          </m:sub>
                          <m:sup>
                            <m:r>
                              <a:rPr lang="en-US" b="0" i="1" dirty="0" smtClean="0">
                                <a:latin typeface="Cambria Math"/>
                              </a:rPr>
                              <m:t>2</m:t>
                            </m:r>
                          </m:sup>
                        </m:sSubSup>
                      </m:e>
                    </m:d>
                  </m:oMath>
                </a14:m>
                <a:endParaRPr lang="en-US" dirty="0"/>
              </a:p>
              <a:p>
                <a:pPr eaLnBrk="1" hangingPunct="1">
                  <a:defRPr/>
                </a:pPr>
                <a:endParaRPr lang="en-US" dirty="0"/>
              </a:p>
              <a:p>
                <a:pPr eaLnBrk="1" hangingPunct="1">
                  <a:defRPr/>
                </a:pPr>
                <a14:m>
                  <m:oMath xmlns:m="http://schemas.openxmlformats.org/officeDocument/2006/math">
                    <m:r>
                      <a:rPr lang="en-US" i="1" dirty="0" smtClean="0">
                        <a:latin typeface="Cambria Math"/>
                      </a:rPr>
                      <m:t>𝑊</m:t>
                    </m:r>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i="1" dirty="0" smtClean="0">
                        <a:latin typeface="Cambria Math"/>
                      </a:rPr>
                      <m:t>𝑚</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i="1" dirty="0" smtClean="0">
                        <a:latin typeface="Cambria Math"/>
                      </a:rPr>
                      <m:t>𝑚</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0</m:t>
                        </m:r>
                      </m:sub>
                      <m:sup>
                        <m:r>
                          <a:rPr lang="en-US" b="0" i="1" dirty="0" smtClean="0">
                            <a:latin typeface="Cambria Math"/>
                          </a:rPr>
                          <m:t>2</m:t>
                        </m:r>
                      </m:sup>
                    </m:sSubSup>
                  </m:oMath>
                </a14:m>
                <a:r>
                  <a:rPr lang="en-US" dirty="0"/>
                  <a:t> </a:t>
                </a:r>
              </a:p>
            </p:txBody>
          </p:sp>
        </mc:Choice>
        <mc:Fallback xmlns="">
          <p:sp>
            <p:nvSpPr>
              <p:cNvPr id="98307" name="Rectangle 3"/>
              <p:cNvSpPr>
                <a:spLocks noGrp="1" noRot="1" noChangeAspect="1" noMove="1" noResize="1" noEditPoints="1" noAdjustHandles="1" noChangeArrowheads="1" noChangeShapeType="1" noTextEdit="1"/>
              </p:cNvSpPr>
              <p:nvPr>
                <p:ph idx="1"/>
              </p:nvPr>
            </p:nvSpPr>
            <p:spPr>
              <a:blipFill>
                <a:blip r:embed="rId3"/>
                <a:stretch>
                  <a:fillRect l="-733" t="-337"/>
                </a:stretch>
              </a:blipFill>
            </p:spPr>
            <p:txBody>
              <a:bodyPr/>
              <a:lstStyle/>
              <a:p>
                <a:r>
                  <a:rPr lang="en-US">
                    <a:noFill/>
                  </a:rPr>
                  <a:t> </a:t>
                </a:r>
              </a:p>
            </p:txBody>
          </p:sp>
        </mc:Fallback>
      </mc:AlternateContent>
      <p:sp>
        <p:nvSpPr>
          <p:cNvPr id="98308" name="Oval 4"/>
          <p:cNvSpPr>
            <a:spLocks noChangeArrowheads="1"/>
          </p:cNvSpPr>
          <p:nvPr/>
        </p:nvSpPr>
        <p:spPr bwMode="auto">
          <a:xfrm>
            <a:off x="-381000" y="4020222"/>
            <a:ext cx="5257800" cy="628650"/>
          </a:xfrm>
          <a:prstGeom prst="ellipse">
            <a:avLst/>
          </a:pr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extLst>
      <p:ext uri="{BB962C8B-B14F-4D97-AF65-F5344CB8AC3E}">
        <p14:creationId xmlns:p14="http://schemas.microsoft.com/office/powerpoint/2010/main" val="53748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98308"/>
                                        </p:tgtEl>
                                        <p:attrNameLst>
                                          <p:attrName>style.visibility</p:attrName>
                                        </p:attrNameLst>
                                      </p:cBhvr>
                                      <p:to>
                                        <p:strVal val="visible"/>
                                      </p:to>
                                    </p:set>
                                    <p:anim calcmode="lin" valueType="num">
                                      <p:cBhvr additive="base">
                                        <p:cTn id="29" dur="500" fill="hold"/>
                                        <p:tgtEl>
                                          <p:spTgt spid="98308"/>
                                        </p:tgtEl>
                                        <p:attrNameLst>
                                          <p:attrName>ppt_x</p:attrName>
                                        </p:attrNameLst>
                                      </p:cBhvr>
                                      <p:tavLst>
                                        <p:tav tm="0">
                                          <p:val>
                                            <p:strVal val="1+#ppt_w/2"/>
                                          </p:val>
                                        </p:tav>
                                        <p:tav tm="100000">
                                          <p:val>
                                            <p:strVal val="#ppt_x"/>
                                          </p:val>
                                        </p:tav>
                                      </p:tavLst>
                                    </p:anim>
                                    <p:anim calcmode="lin" valueType="num">
                                      <p:cBhvr additive="base">
                                        <p:cTn id="30" dur="500" fill="hold"/>
                                        <p:tgtEl>
                                          <p:spTgt spid="983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pPr>
              <a:defRPr/>
            </a:pPr>
            <a:r>
              <a:rPr lang="en-US" dirty="0"/>
              <a:t>03-01 Work and the Work-Energy Theorem</a:t>
            </a:r>
          </a:p>
        </p:txBody>
      </p:sp>
      <p:sp>
        <p:nvSpPr>
          <p:cNvPr id="99331" name="Rectangle 3"/>
          <p:cNvSpPr>
            <a:spLocks noGrp="1" noChangeArrowheads="1"/>
          </p:cNvSpPr>
          <p:nvPr>
            <p:ph sz="half" idx="1"/>
          </p:nvPr>
        </p:nvSpPr>
        <p:spPr/>
        <p:txBody>
          <a:bodyPr>
            <a:normAutofit/>
          </a:bodyPr>
          <a:lstStyle/>
          <a:p>
            <a:pPr eaLnBrk="1" hangingPunct="1">
              <a:defRPr/>
            </a:pPr>
            <a:r>
              <a:rPr lang="en-US" sz="2400" dirty="0"/>
              <a:t>Energy is the ability to do work</a:t>
            </a:r>
          </a:p>
          <a:p>
            <a:pPr eaLnBrk="1" hangingPunct="1">
              <a:defRPr/>
            </a:pPr>
            <a:r>
              <a:rPr lang="en-US" sz="2400" dirty="0"/>
              <a:t>Kinetic Energy - Energy due to motion </a:t>
            </a:r>
          </a:p>
          <a:p>
            <a:pPr lvl="1" eaLnBrk="1" hangingPunct="1">
              <a:defRPr/>
            </a:pPr>
            <a:r>
              <a:rPr lang="en-US" sz="2400" dirty="0"/>
              <a:t>If something in motion hits an object, it will move it some distance</a:t>
            </a:r>
          </a:p>
          <a:p>
            <a:pPr eaLnBrk="1" hangingPunct="1">
              <a:defRPr/>
            </a:pP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p:txBody>
              <a:bodyPr>
                <a:normAutofit/>
              </a:bodyPr>
              <a:lstStyle/>
              <a:p>
                <a:pPr>
                  <a:defRPr/>
                </a:pPr>
                <a14:m>
                  <m:oMath xmlns:m="http://schemas.openxmlformats.org/officeDocument/2006/math">
                    <m:r>
                      <a:rPr lang="en-US" sz="2400" i="1" dirty="0">
                        <a:latin typeface="Cambria Math" panose="02040503050406030204" pitchFamily="18" charset="0"/>
                      </a:rPr>
                      <m:t>𝐾𝐸</m:t>
                    </m:r>
                    <m:r>
                      <a:rPr lang="en-US" sz="2400" i="1" dirty="0">
                        <a:latin typeface="Cambria Math" panose="02040503050406030204" pitchFamily="18" charset="0"/>
                      </a:rPr>
                      <m:t>=</m:t>
                    </m:r>
                    <m:f>
                      <m:fPr>
                        <m:ctrlPr>
                          <a:rPr lang="en-US" sz="2400" i="1" dirty="0">
                            <a:latin typeface="Cambria Math" panose="02040503050406030204" pitchFamily="18" charset="0"/>
                          </a:rPr>
                        </m:ctrlPr>
                      </m:fPr>
                      <m:num>
                        <m:r>
                          <a:rPr lang="en-US" sz="2400" i="1" dirty="0">
                            <a:latin typeface="Cambria Math" panose="02040503050406030204" pitchFamily="18" charset="0"/>
                          </a:rPr>
                          <m:t>1</m:t>
                        </m:r>
                      </m:num>
                      <m:den>
                        <m:r>
                          <a:rPr lang="en-US" sz="2400" i="1" dirty="0">
                            <a:latin typeface="Cambria Math" panose="02040503050406030204" pitchFamily="18" charset="0"/>
                          </a:rPr>
                          <m:t>2</m:t>
                        </m:r>
                      </m:den>
                    </m:f>
                    <m:r>
                      <a:rPr lang="en-US" sz="2400" i="1" dirty="0">
                        <a:latin typeface="Cambria Math" panose="02040503050406030204" pitchFamily="18" charset="0"/>
                      </a:rPr>
                      <m:t>𝑚</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𝑣</m:t>
                        </m:r>
                      </m:e>
                      <m:sup>
                        <m:r>
                          <a:rPr lang="en-US" sz="2400" i="1" dirty="0">
                            <a:latin typeface="Cambria Math" panose="02040503050406030204" pitchFamily="18" charset="0"/>
                          </a:rPr>
                          <m:t>2</m:t>
                        </m:r>
                      </m:sup>
                    </m:sSup>
                  </m:oMath>
                </a14:m>
                <a:endParaRPr lang="en-US" sz="2400" dirty="0"/>
              </a:p>
              <a:p>
                <a:pPr>
                  <a:defRPr/>
                </a:pPr>
                <a:endParaRPr lang="en-US" sz="2400" dirty="0"/>
              </a:p>
              <a:p>
                <a:pPr lvl="1">
                  <a:defRPr/>
                </a:pPr>
                <a:r>
                  <a:rPr lang="en-US" sz="2400" dirty="0"/>
                  <a:t>Scalar</a:t>
                </a:r>
              </a:p>
              <a:p>
                <a:pPr lvl="1">
                  <a:defRPr/>
                </a:pPr>
                <a:r>
                  <a:rPr lang="en-US" sz="2400" dirty="0"/>
                  <a:t>Unit is joule (J)</a:t>
                </a:r>
              </a:p>
              <a:p>
                <a:pPr lvl="1">
                  <a:defRPr/>
                </a:pPr>
                <a:r>
                  <a:rPr lang="en-US" sz="2400" dirty="0"/>
                  <a:t>Watch </a:t>
                </a:r>
                <a:r>
                  <a:rPr lang="en-US" sz="2400" dirty="0">
                    <a:hlinkClick r:id="rId3" action="ppaction://hlinkfile"/>
                  </a:rPr>
                  <a:t>Eureka! 09</a:t>
                </a:r>
                <a:endParaRPr lang="en-US" sz="2400"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497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US" dirty="0"/>
              <a:t>03-01 Work and the Work-Energy Theorem</a:t>
            </a:r>
          </a:p>
        </p:txBody>
      </p:sp>
      <mc:AlternateContent xmlns:mc="http://schemas.openxmlformats.org/markup-compatibility/2006" xmlns:a14="http://schemas.microsoft.com/office/drawing/2010/main">
        <mc:Choice Requires="a14">
          <p:sp>
            <p:nvSpPr>
              <p:cNvPr id="100355" name="Rectangle 3"/>
              <p:cNvSpPr>
                <a:spLocks noGrp="1" noChangeArrowheads="1"/>
              </p:cNvSpPr>
              <p:nvPr>
                <p:ph idx="1"/>
              </p:nvPr>
            </p:nvSpPr>
            <p:spPr/>
            <p:txBody>
              <a:bodyPr>
                <a:normAutofit/>
              </a:bodyPr>
              <a:lstStyle/>
              <a:p>
                <a:pPr eaLnBrk="1" hangingPunct="1">
                  <a:defRPr/>
                </a:pPr>
                <a:r>
                  <a:rPr lang="en-US" b="1" dirty="0"/>
                  <a:t>Work Energy Theorem</a:t>
                </a:r>
              </a:p>
              <a:p>
                <a:pPr eaLnBrk="1" hangingPunct="1">
                  <a:defRPr/>
                </a:pPr>
                <a:r>
                  <a:rPr lang="en-US" b="1" dirty="0"/>
                  <a:t>Work of Net external force</a:t>
                </a:r>
                <a:r>
                  <a:rPr lang="en-US" dirty="0"/>
                  <a:t> = change in kinetic energy</a:t>
                </a:r>
              </a:p>
              <a:p>
                <a:pPr marL="0" indent="0" eaLnBrk="1" hangingPunct="1">
                  <a:buNone/>
                  <a:defRPr/>
                </a:pPr>
                <a:endParaRPr lang="en-US" dirty="0"/>
              </a:p>
              <a:p>
                <a:pPr marL="0" indent="0" eaLnBrk="1" hangingPunct="1">
                  <a:buNone/>
                  <a:defRPr/>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oMath>
                  </m:oMathPara>
                </a14:m>
                <a:endParaRPr lang="en-US" b="0" i="1" dirty="0">
                  <a:latin typeface="Cambria Math"/>
                </a:endParaRPr>
              </a:p>
              <a:p>
                <a:pPr marL="0" indent="0" eaLnBrk="1" hangingPunct="1">
                  <a:buNone/>
                  <a:defRPr/>
                </a:pPr>
                <a:endParaRPr lang="en-US" b="0" i="1" dirty="0">
                  <a:latin typeface="Cambria Math"/>
                </a:endParaRPr>
              </a:p>
              <a:p>
                <a:pPr marL="0" indent="0" eaLnBrk="1" hangingPunct="1">
                  <a:buNone/>
                  <a:defRPr/>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oMath>
                  </m:oMathPara>
                </a14:m>
                <a:endParaRPr lang="en-US" dirty="0"/>
              </a:p>
            </p:txBody>
          </p:sp>
        </mc:Choice>
        <mc:Fallback xmlns="">
          <p:sp>
            <p:nvSpPr>
              <p:cNvPr id="100355"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p:spTree>
    <p:extLst>
      <p:ext uri="{BB962C8B-B14F-4D97-AF65-F5344CB8AC3E}">
        <p14:creationId xmlns:p14="http://schemas.microsoft.com/office/powerpoint/2010/main" val="4824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a:defRPr/>
            </a:pPr>
            <a:r>
              <a:rPr lang="en-US" dirty="0"/>
              <a:t>03-01 Work and the Work-Energy Theorem</a:t>
            </a:r>
          </a:p>
        </p:txBody>
      </p:sp>
      <p:sp>
        <p:nvSpPr>
          <p:cNvPr id="101379" name="Rectangle 3"/>
          <p:cNvSpPr>
            <a:spLocks noGrp="1" noChangeArrowheads="1"/>
          </p:cNvSpPr>
          <p:nvPr>
            <p:ph idx="1"/>
          </p:nvPr>
        </p:nvSpPr>
        <p:spPr/>
        <p:txBody>
          <a:bodyPr/>
          <a:lstStyle/>
          <a:p>
            <a:pPr eaLnBrk="1" hangingPunct="1">
              <a:defRPr/>
            </a:pPr>
            <a:r>
              <a:rPr lang="en-US" dirty="0"/>
              <a:t>A 0.075-kg arrow is fired horizontally.  The bowstring exerts a force on the arrow over a distance of 0.90 m.  The arrow leaves the bow at 40 m/s. What average force does the bow apply to arrow?</a:t>
            </a:r>
          </a:p>
          <a:p>
            <a:pPr eaLnBrk="1" hangingPunct="1">
              <a:defRPr/>
            </a:pPr>
            <a:endParaRPr lang="en-US" dirty="0"/>
          </a:p>
        </p:txBody>
      </p:sp>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flipH="1">
            <a:off x="7058539" y="2153771"/>
            <a:ext cx="2052161" cy="2952750"/>
          </a:xfrm>
          <a:prstGeom prst="rect">
            <a:avLst/>
          </a:prstGeom>
        </p:spPr>
      </p:pic>
    </p:spTree>
    <p:extLst>
      <p:ext uri="{BB962C8B-B14F-4D97-AF65-F5344CB8AC3E}">
        <p14:creationId xmlns:p14="http://schemas.microsoft.com/office/powerpoint/2010/main" val="3877992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03-01 Work and the Work-Energy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47500" lnSpcReduction="20000"/>
              </a:bodyPr>
              <a:lstStyle/>
              <a:p>
                <a:pPr marL="0" indent="0">
                  <a:buNone/>
                </a:pPr>
                <a:r>
                  <a:rPr lang="en-US" b="1" dirty="0"/>
                  <a:t>Work-Energy Theorem and Spring Constants Lab</a:t>
                </a:r>
              </a:p>
              <a:p>
                <a:pPr marL="457200" lvl="0" indent="-457200">
                  <a:buFont typeface="+mj-lt"/>
                  <a:buAutoNum type="arabicPeriod"/>
                </a:pPr>
                <a:r>
                  <a:rPr lang="en-US" dirty="0"/>
                  <a:t>Hold a meter stick vertically on your desk.</a:t>
                </a:r>
              </a:p>
              <a:p>
                <a:pPr marL="457200" lvl="0" indent="-457200">
                  <a:buFont typeface="+mj-lt"/>
                  <a:buAutoNum type="arabicPeriod"/>
                </a:pPr>
                <a:r>
                  <a:rPr lang="en-US" dirty="0"/>
                  <a:t>Push a pop-up toy down so that the suction cup locks it in place. When the toy jumps up, estimate the height of the jump. Repeat 5 times.</a:t>
                </a:r>
              </a:p>
              <a:p>
                <a:pPr marL="457200" lvl="0" indent="-457200">
                  <a:buFont typeface="+mj-lt"/>
                  <a:buAutoNum type="arabicPeriod"/>
                </a:pPr>
                <a:r>
                  <a:rPr lang="en-US" dirty="0"/>
                  <a:t>Find the average height. </a:t>
                </a:r>
              </a:p>
              <a:p>
                <a:pPr marL="457200" lvl="0" indent="-457200">
                  <a:buFont typeface="+mj-lt"/>
                  <a:buAutoNum type="arabicPeriod"/>
                </a:pPr>
                <a:r>
                  <a:rPr lang="en-US" dirty="0"/>
                  <a:t>Use the height to find the final speed as in lesson 01-06 Falling Objects. </a:t>
                </a:r>
              </a:p>
              <a:p>
                <a:pPr marL="457200" lvl="0" indent="-457200">
                  <a:buFont typeface="+mj-lt"/>
                  <a:buAutoNum type="arabicPeriod"/>
                </a:pPr>
                <a:r>
                  <a:rPr lang="en-US" dirty="0"/>
                  <a:t>The speed you just calculated is also the speed of the toy when it jumped because projectile motion is symmetric.</a:t>
                </a:r>
              </a:p>
              <a:p>
                <a:pPr marL="457200" lvl="0" indent="-457200">
                  <a:buFont typeface="+mj-lt"/>
                  <a:buAutoNum type="arabicPeriod"/>
                </a:pPr>
                <a:r>
                  <a:rPr lang="en-US" dirty="0"/>
                  <a:t>What was the initial velocity of the toy before it jumped? </a:t>
                </a:r>
              </a:p>
              <a:p>
                <a:pPr marL="457200" lvl="0" indent="-457200">
                  <a:buFont typeface="+mj-lt"/>
                  <a:buAutoNum type="arabicPeriod"/>
                </a:pPr>
                <a:r>
                  <a:rPr lang="en-US" dirty="0"/>
                  <a:t>Find the mass of the toy. </a:t>
                </a:r>
              </a:p>
              <a:p>
                <a:pPr marL="457200" lvl="0" indent="-457200">
                  <a:buFont typeface="+mj-lt"/>
                  <a:buAutoNum type="arabicPeriod"/>
                </a:pPr>
                <a:r>
                  <a:rPr lang="en-US" dirty="0"/>
                  <a:t>The work-energy theorem states that </a:t>
                </a:r>
                <a14:m>
                  <m:oMath xmlns:m="http://schemas.openxmlformats.org/officeDocument/2006/math">
                    <m:r>
                      <a:rPr lang="en-US" i="1">
                        <a:latin typeface="Cambria Math" panose="02040503050406030204" pitchFamily="18" charset="0"/>
                      </a:rPr>
                      <m:t>𝑊</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𝑚</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𝑓</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𝑚</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0</m:t>
                        </m:r>
                      </m:sub>
                      <m:sup>
                        <m:r>
                          <a:rPr lang="en-US" i="1">
                            <a:latin typeface="Cambria Math" panose="02040503050406030204" pitchFamily="18" charset="0"/>
                          </a:rPr>
                          <m:t>2</m:t>
                        </m:r>
                      </m:sup>
                    </m:sSubSup>
                  </m:oMath>
                </a14:m>
                <a:r>
                  <a:rPr lang="en-US" dirty="0"/>
                  <a:t>. Find the work the spring did on the toy. </a:t>
                </a:r>
              </a:p>
              <a:p>
                <a:pPr marL="457200" lvl="0" indent="-457200">
                  <a:lnSpc>
                    <a:spcPct val="120000"/>
                  </a:lnSpc>
                  <a:buFont typeface="+mj-lt"/>
                  <a:buAutoNum type="arabicPeriod"/>
                </a:pPr>
                <a:r>
                  <a:rPr lang="en-US" dirty="0"/>
                  <a:t>The energy of a spring is </a:t>
                </a:r>
                <a14:m>
                  <m:oMath xmlns:m="http://schemas.openxmlformats.org/officeDocument/2006/math">
                    <m:r>
                      <a:rPr lang="en-US" i="1">
                        <a:latin typeface="Cambria Math" panose="02040503050406030204" pitchFamily="18" charset="0"/>
                      </a:rPr>
                      <m:t>𝑊</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Since the spring did the work to make the toy jump, the work from step 8 is the same as the energy in this equation. Use the work and the distance the spring was compressed to find the spring constant.</a:t>
                </a:r>
              </a:p>
              <a:p>
                <a:pPr marL="457200" lvl="0" indent="-457200">
                  <a:buFont typeface="+mj-lt"/>
                  <a:buAutoNum type="arabicPeriod"/>
                </a:pPr>
                <a:r>
                  <a:rPr lang="en-US" dirty="0"/>
                  <a:t>What would happen to the height the toy jumped if the spring constant were higher? </a:t>
                </a:r>
              </a:p>
              <a:p>
                <a:pPr marL="457200" lvl="0" indent="-457200">
                  <a:buFont typeface="+mj-lt"/>
                  <a:buAutoNum type="arabicPeriod"/>
                </a:pPr>
                <a:r>
                  <a:rPr lang="en-US" dirty="0"/>
                  <a:t>How much force did you apply to the toy to push it down? (Hint: Find the force of a spring equation from last unit.)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012"/>
                </a:stretch>
              </a:blipFill>
            </p:spPr>
            <p:txBody>
              <a:bodyPr/>
              <a:lstStyle/>
              <a:p>
                <a:r>
                  <a:rPr lang="en-US">
                    <a:noFill/>
                  </a:rPr>
                  <a:t> </a:t>
                </a:r>
              </a:p>
            </p:txBody>
          </p:sp>
        </mc:Fallback>
      </mc:AlternateContent>
    </p:spTree>
    <p:extLst>
      <p:ext uri="{BB962C8B-B14F-4D97-AF65-F5344CB8AC3E}">
        <p14:creationId xmlns:p14="http://schemas.microsoft.com/office/powerpoint/2010/main" val="284586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03-01 Homework</a:t>
            </a:r>
          </a:p>
        </p:txBody>
      </p:sp>
      <p:sp>
        <p:nvSpPr>
          <p:cNvPr id="3" name="Content Placeholder 2"/>
          <p:cNvSpPr>
            <a:spLocks noGrp="1"/>
          </p:cNvSpPr>
          <p:nvPr>
            <p:ph sz="half" idx="1"/>
          </p:nvPr>
        </p:nvSpPr>
        <p:spPr/>
        <p:txBody>
          <a:bodyPr>
            <a:normAutofit/>
          </a:bodyPr>
          <a:lstStyle/>
          <a:p>
            <a:r>
              <a:rPr lang="en-US" dirty="0"/>
              <a:t>Do lots of work.</a:t>
            </a:r>
          </a:p>
          <a:p>
            <a:endParaRPr lang="en-US" dirty="0"/>
          </a:p>
          <a:p>
            <a:r>
              <a:rPr lang="en-US" dirty="0"/>
              <a:t>Read 7.3, 7.4</a:t>
            </a:r>
          </a:p>
          <a:p>
            <a:endParaRPr lang="en-US"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927437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646F-7C0D-42A6-A56B-D28B7B7D251D}"/>
              </a:ext>
            </a:extLst>
          </p:cNvPr>
          <p:cNvSpPr>
            <a:spLocks noGrp="1"/>
          </p:cNvSpPr>
          <p:nvPr>
            <p:ph type="title"/>
          </p:nvPr>
        </p:nvSpPr>
        <p:spPr/>
        <p:txBody>
          <a:bodyPr/>
          <a:lstStyle/>
          <a:p>
            <a:r>
              <a:rPr lang="en-US" dirty="0"/>
              <a:t>03-02 Potential Energy and Conservative Forces</a:t>
            </a:r>
          </a:p>
        </p:txBody>
      </p:sp>
      <p:sp>
        <p:nvSpPr>
          <p:cNvPr id="3" name="Text Placeholder 2">
            <a:extLst>
              <a:ext uri="{FF2B5EF4-FFF2-40B4-BE49-F238E27FC236}">
                <a16:creationId xmlns:a16="http://schemas.microsoft.com/office/drawing/2014/main" id="{DA963B24-43BE-4B47-A7F7-3CF7B1499746}"/>
              </a:ext>
            </a:extLst>
          </p:cNvPr>
          <p:cNvSpPr>
            <a:spLocks noGrp="1"/>
          </p:cNvSpPr>
          <p:nvPr>
            <p:ph type="body" idx="1"/>
          </p:nvPr>
        </p:nvSpPr>
        <p:spPr/>
        <p:txBody>
          <a:bodyPr>
            <a:normAutofit fontScale="62500" lnSpcReduction="20000"/>
          </a:bodyPr>
          <a:lstStyle/>
          <a:p>
            <a:r>
              <a:rPr lang="en-US" dirty="0"/>
              <a:t>In this lesson you will…</a:t>
            </a:r>
          </a:p>
          <a:p>
            <a:r>
              <a:rPr lang="en-US" dirty="0"/>
              <a:t>• Explain gravitational potential energy in terms of work done against gravity.</a:t>
            </a:r>
          </a:p>
          <a:p>
            <a:r>
              <a:rPr lang="en-US" dirty="0"/>
              <a:t>• Show that the gravitational potential energy of an object of mass </a:t>
            </a:r>
            <a:r>
              <a:rPr lang="en-US" i="1" dirty="0"/>
              <a:t>m </a:t>
            </a:r>
            <a:r>
              <a:rPr lang="en-US" dirty="0"/>
              <a:t>at height </a:t>
            </a:r>
            <a:r>
              <a:rPr lang="en-US" i="1" dirty="0"/>
              <a:t>h </a:t>
            </a:r>
            <a:r>
              <a:rPr lang="en-US" dirty="0"/>
              <a:t>on Earth is given by </a:t>
            </a:r>
            <a:r>
              <a:rPr lang="en-US" dirty="0" err="1"/>
              <a:t>PEg</a:t>
            </a:r>
            <a:r>
              <a:rPr lang="en-US" dirty="0"/>
              <a:t> = </a:t>
            </a:r>
            <a:r>
              <a:rPr lang="en-US" i="1" dirty="0" err="1"/>
              <a:t>mgh</a:t>
            </a:r>
            <a:r>
              <a:rPr lang="en-US" dirty="0"/>
              <a:t>.</a:t>
            </a:r>
          </a:p>
          <a:p>
            <a:r>
              <a:rPr lang="en-US" dirty="0"/>
              <a:t>• Define conservative force, potential energy, and mechanical energy.</a:t>
            </a:r>
          </a:p>
          <a:p>
            <a:r>
              <a:rPr lang="en-US" dirty="0"/>
              <a:t>• Explain the potential energy of a spring in terms of its compression when Hooke’s law applies.</a:t>
            </a:r>
          </a:p>
          <a:p>
            <a:r>
              <a:rPr lang="en-US" dirty="0"/>
              <a:t>• Use the work-energy theorem to show how having only conservative forces implies conservation of mechanical energy.</a:t>
            </a:r>
          </a:p>
        </p:txBody>
      </p:sp>
    </p:spTree>
    <p:extLst>
      <p:ext uri="{BB962C8B-B14F-4D97-AF65-F5344CB8AC3E}">
        <p14:creationId xmlns:p14="http://schemas.microsoft.com/office/powerpoint/2010/main" val="276645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03-02 Potential Energy and Conservative Forces</a:t>
            </a:r>
          </a:p>
        </p:txBody>
      </p:sp>
      <p:sp>
        <p:nvSpPr>
          <p:cNvPr id="6" name="Content Placeholder 5"/>
          <p:cNvSpPr>
            <a:spLocks noGrp="1"/>
          </p:cNvSpPr>
          <p:nvPr>
            <p:ph idx="1"/>
          </p:nvPr>
        </p:nvSpPr>
        <p:spPr/>
        <p:txBody>
          <a:bodyPr/>
          <a:lstStyle/>
          <a:p>
            <a:r>
              <a:rPr lang="en-US" dirty="0"/>
              <a:t>Do the lab in your worksheet.</a:t>
            </a:r>
          </a:p>
          <a:p>
            <a:endParaRPr lang="en-US" dirty="0"/>
          </a:p>
          <a:p>
            <a:r>
              <a:rPr lang="en-US" dirty="0"/>
              <a:t>What does this tell you about the PE and KE when objects fall?</a:t>
            </a:r>
          </a:p>
        </p:txBody>
      </p:sp>
    </p:spTree>
    <p:extLst>
      <p:ext uri="{BB962C8B-B14F-4D97-AF65-F5344CB8AC3E}">
        <p14:creationId xmlns:p14="http://schemas.microsoft.com/office/powerpoint/2010/main" val="165598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03-02 Potential Energy and Conservative Forces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20000"/>
              </a:bodyPr>
              <a:lstStyle/>
              <a:p>
                <a:r>
                  <a:rPr lang="en-US" b="0" dirty="0">
                    <a:latin typeface="Cambria Math"/>
                  </a:rPr>
                  <a:t>Potential energy</a:t>
                </a:r>
              </a:p>
              <a:p>
                <a:pPr lvl="1"/>
                <a:r>
                  <a:rPr lang="en-US" dirty="0">
                    <a:latin typeface="Cambria Math"/>
                  </a:rPr>
                  <a:t>Energy due to position</a:t>
                </a:r>
                <a:endParaRPr lang="en-US" b="0" dirty="0">
                  <a:latin typeface="Cambria Math"/>
                </a:endParaRPr>
              </a:p>
              <a:p>
                <a:endParaRPr lang="en-US" b="0" i="1" dirty="0">
                  <a:latin typeface="Cambria Math"/>
                </a:endParaRPr>
              </a:p>
              <a:p>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𝐹𝑑</m:t>
                    </m:r>
                  </m:oMath>
                </a14:m>
                <a:endParaRPr lang="en-US" b="0" dirty="0"/>
              </a:p>
              <a:p>
                <a:r>
                  <a:rPr lang="en-US" dirty="0"/>
                  <a:t>Gravity</a:t>
                </a:r>
                <a:endParaRPr lang="en-US" b="0" i="1" dirty="0">
                  <a:latin typeface="Cambria Math"/>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𝑔𝑟𝑎𝑣𝑖𝑡𝑦</m:t>
                        </m:r>
                      </m:sub>
                    </m:sSub>
                    <m:r>
                      <a:rPr lang="en-US" b="0" i="1" smtClean="0">
                        <a:latin typeface="Cambria Math"/>
                      </a:rPr>
                      <m:t>=</m:t>
                    </m:r>
                    <m:r>
                      <a:rPr lang="en-US" b="0" i="1" smtClean="0">
                        <a:latin typeface="Cambria Math"/>
                      </a:rPr>
                      <m:t>𝑚𝑔h</m:t>
                    </m:r>
                  </m:oMath>
                </a14:m>
                <a:endParaRPr lang="en-US" dirty="0"/>
              </a:p>
              <a:p>
                <a:endParaRPr lang="en-US" dirty="0"/>
              </a:p>
              <a:p>
                <a:pPr marL="0" indent="0">
                  <a:buNone/>
                </a:pPr>
                <a14:m>
                  <m:oMathPara xmlns:m="http://schemas.openxmlformats.org/officeDocument/2006/math">
                    <m:oMathParaPr>
                      <m:jc m:val="centerGroup"/>
                    </m:oMathParaPr>
                    <m:oMath xmlns:m="http://schemas.openxmlformats.org/officeDocument/2006/math">
                      <m:r>
                        <a:rPr lang="en-US" sz="5200" b="0" i="1" smtClean="0">
                          <a:latin typeface="Cambria Math"/>
                        </a:rPr>
                        <m:t>𝑃𝐸</m:t>
                      </m:r>
                      <m:r>
                        <a:rPr lang="en-US" sz="5200" b="0" i="1" smtClean="0">
                          <a:latin typeface="Cambria Math"/>
                        </a:rPr>
                        <m:t>=</m:t>
                      </m:r>
                      <m:r>
                        <a:rPr lang="en-US" sz="5200" b="0" i="1" smtClean="0">
                          <a:latin typeface="Cambria Math"/>
                        </a:rPr>
                        <m:t>𝑚𝑔h</m:t>
                      </m:r>
                    </m:oMath>
                  </m:oMathPara>
                </a14:m>
                <a:endParaRPr lang="en-US" sz="52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1228" t="-2698"/>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fontScale="85000" lnSpcReduction="20000"/>
          </a:bodyPr>
          <a:lstStyle/>
          <a:p>
            <a:pPr>
              <a:defRPr/>
            </a:pPr>
            <a:r>
              <a:rPr lang="en-US" dirty="0"/>
              <a:t>Since the force of gravity is down</a:t>
            </a:r>
          </a:p>
          <a:p>
            <a:pPr lvl="1">
              <a:defRPr/>
            </a:pPr>
            <a:r>
              <a:rPr lang="en-US" dirty="0"/>
              <a:t>We only worry about the vertical distance</a:t>
            </a:r>
          </a:p>
          <a:p>
            <a:pPr>
              <a:lnSpc>
                <a:spcPct val="90000"/>
              </a:lnSpc>
              <a:defRPr/>
            </a:pPr>
            <a:r>
              <a:rPr lang="en-US" dirty="0"/>
              <a:t>Potential Energy is not absolute</a:t>
            </a:r>
          </a:p>
          <a:p>
            <a:pPr lvl="1">
              <a:lnSpc>
                <a:spcPct val="90000"/>
              </a:lnSpc>
              <a:defRPr/>
            </a:pPr>
            <a:r>
              <a:rPr lang="en-US" dirty="0"/>
              <a:t>It is a difference</a:t>
            </a:r>
          </a:p>
          <a:p>
            <a:pPr>
              <a:defRPr/>
            </a:pPr>
            <a:endParaRPr lang="en-US" dirty="0"/>
          </a:p>
          <a:p>
            <a:pPr>
              <a:defRPr/>
            </a:pPr>
            <a:r>
              <a:rPr lang="en-US" dirty="0"/>
              <a:t>The path the object takes doesn’t matter, just the vertical distance</a:t>
            </a:r>
          </a:p>
          <a:p>
            <a:pPr>
              <a:defRPr/>
            </a:pPr>
            <a:endParaRPr lang="en-US" dirty="0"/>
          </a:p>
          <a:p>
            <a:pPr>
              <a:defRPr/>
            </a:pPr>
            <a:r>
              <a:rPr lang="en-US" dirty="0"/>
              <a:t>h is measured from any chosen point.  Just be consistent</a:t>
            </a:r>
          </a:p>
        </p:txBody>
      </p:sp>
    </p:spTree>
    <p:extLst>
      <p:ext uri="{BB962C8B-B14F-4D97-AF65-F5344CB8AC3E}">
        <p14:creationId xmlns:p14="http://schemas.microsoft.com/office/powerpoint/2010/main" val="157808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US"/>
          </a:p>
        </p:txBody>
      </p:sp>
      <p:sp>
        <p:nvSpPr>
          <p:cNvPr id="3" name="Content Placeholder 2"/>
          <p:cNvSpPr>
            <a:spLocks noGrp="1"/>
          </p:cNvSpPr>
          <p:nvPr>
            <p:ph idx="1"/>
          </p:nvPr>
        </p:nvSpPr>
        <p:spPr>
          <a:prstGeom prst="rect">
            <a:avLst/>
          </a:prstGeom>
        </p:spPr>
        <p:txBody>
          <a:bodyPr>
            <a:normAutofit/>
          </a:bodyPr>
          <a:lstStyle/>
          <a:p>
            <a:r>
              <a:rPr lang="en-US" sz="1800" dirty="0"/>
              <a:t>This Slideshow was developed to accompany the textbook</a:t>
            </a:r>
          </a:p>
          <a:p>
            <a:pPr lvl="1"/>
            <a:r>
              <a:rPr lang="en-US" sz="1800" i="1" dirty="0" err="1"/>
              <a:t>OpenStax</a:t>
            </a:r>
            <a:r>
              <a:rPr lang="en-US" sz="1800" i="1" dirty="0"/>
              <a:t> Physics</a:t>
            </a:r>
          </a:p>
          <a:p>
            <a:pPr lvl="2"/>
            <a:r>
              <a:rPr lang="en-US" sz="1800" i="1" dirty="0"/>
              <a:t>Available for free at </a:t>
            </a:r>
            <a:r>
              <a:rPr lang="en-US" sz="1800" i="1" dirty="0">
                <a:hlinkClick r:id="rId2"/>
              </a:rPr>
              <a:t>https://openstaxcollege.org/textbooks/college-physics</a:t>
            </a:r>
            <a:r>
              <a:rPr lang="en-US" sz="1800" i="1" dirty="0"/>
              <a:t> </a:t>
            </a:r>
          </a:p>
          <a:p>
            <a:pPr lvl="1"/>
            <a:r>
              <a:rPr lang="en-US" sz="1800" i="1" dirty="0"/>
              <a:t>By </a:t>
            </a:r>
            <a:r>
              <a:rPr lang="en-US" sz="1800" i="1" dirty="0" err="1"/>
              <a:t>OpenStax</a:t>
            </a:r>
            <a:r>
              <a:rPr lang="en-US" sz="1800" i="1" dirty="0"/>
              <a:t> College and Rice University</a:t>
            </a:r>
          </a:p>
          <a:p>
            <a:pPr lvl="1"/>
            <a:r>
              <a:rPr lang="en-US" sz="1800" i="1" dirty="0"/>
              <a:t>2013 edition</a:t>
            </a:r>
          </a:p>
          <a:p>
            <a:r>
              <a:rPr lang="en-US" sz="1800" dirty="0"/>
              <a:t>Some examples and diagrams are taken from the textbook.</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3"/>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148898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effectLst/>
              </a:rPr>
              <a:t>03-02 Potential Energy and Conservative Forces</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Spring Potential Energy</a:t>
                </a:r>
              </a:p>
              <a:p>
                <a:pPr marL="0"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𝑃</m:t>
                      </m:r>
                      <m:sSub>
                        <m:sSubPr>
                          <m:ctrlPr>
                            <a:rPr lang="en-US" sz="3200" b="0" i="1" smtClean="0">
                              <a:latin typeface="Cambria Math" panose="02040503050406030204" pitchFamily="18" charset="0"/>
                            </a:rPr>
                          </m:ctrlPr>
                        </m:sSubPr>
                        <m:e>
                          <m:r>
                            <a:rPr lang="en-US" sz="3200" b="0" i="1" smtClean="0">
                              <a:latin typeface="Cambria Math"/>
                            </a:rPr>
                            <m:t>𝐸</m:t>
                          </m:r>
                        </m:e>
                        <m:sub>
                          <m:r>
                            <a:rPr lang="en-US" sz="3200" b="0" i="1" smtClean="0">
                              <a:latin typeface="Cambria Math"/>
                            </a:rPr>
                            <m:t>𝑆</m:t>
                          </m:r>
                        </m:sub>
                      </m:sSub>
                      <m:r>
                        <a:rPr lang="en-US" sz="3200" b="0" i="1" smtClean="0">
                          <a:latin typeface="Cambria Math"/>
                        </a:rPr>
                        <m:t>=</m:t>
                      </m:r>
                      <m:f>
                        <m:fPr>
                          <m:ctrlPr>
                            <a:rPr lang="en-US" sz="3200" b="0" i="1" smtClean="0">
                              <a:latin typeface="Cambria Math" panose="02040503050406030204" pitchFamily="18" charset="0"/>
                            </a:rPr>
                          </m:ctrlPr>
                        </m:fPr>
                        <m:num>
                          <m:r>
                            <a:rPr lang="en-US" sz="3200" b="0" i="1" smtClean="0">
                              <a:latin typeface="Cambria Math"/>
                            </a:rPr>
                            <m:t>1</m:t>
                          </m:r>
                        </m:num>
                        <m:den>
                          <m:r>
                            <a:rPr lang="en-US" sz="3200" b="0" i="1" smtClean="0">
                              <a:latin typeface="Cambria Math"/>
                            </a:rPr>
                            <m:t>2</m:t>
                          </m:r>
                        </m:den>
                      </m:f>
                      <m:r>
                        <a:rPr lang="en-US" sz="3200" b="0" i="1" smtClean="0">
                          <a:latin typeface="Cambria Math"/>
                        </a:rPr>
                        <m:t>𝑘</m:t>
                      </m:r>
                      <m:sSup>
                        <m:sSupPr>
                          <m:ctrlPr>
                            <a:rPr lang="en-US" sz="3200" b="0" i="1" smtClean="0">
                              <a:latin typeface="Cambria Math" panose="02040503050406030204" pitchFamily="18" charset="0"/>
                            </a:rPr>
                          </m:ctrlPr>
                        </m:sSupPr>
                        <m:e>
                          <m:r>
                            <a:rPr lang="en-US" sz="3200" b="0" i="1" smtClean="0">
                              <a:latin typeface="Cambria Math"/>
                            </a:rPr>
                            <m:t>𝑥</m:t>
                          </m:r>
                        </m:e>
                        <m:sup>
                          <m:r>
                            <a:rPr lang="en-US" sz="3200" b="0" i="1" smtClean="0">
                              <a:latin typeface="Cambria Math"/>
                            </a:rPr>
                            <m:t>2</m:t>
                          </m:r>
                        </m:sup>
                      </m:sSup>
                    </m:oMath>
                  </m:oMathPara>
                </a14:m>
                <a:endParaRPr lang="en-US" sz="32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733" t="-1603"/>
                </a:stretch>
              </a:blipFill>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502" y="2712482"/>
            <a:ext cx="2632574" cy="2431018"/>
          </a:xfrm>
          <a:prstGeom prst="rect">
            <a:avLst/>
          </a:prstGeom>
        </p:spPr>
      </p:pic>
    </p:spTree>
    <p:extLst>
      <p:ext uri="{BB962C8B-B14F-4D97-AF65-F5344CB8AC3E}">
        <p14:creationId xmlns:p14="http://schemas.microsoft.com/office/powerpoint/2010/main" val="30562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effectLst/>
              </a:rPr>
              <a:t>03-02 Potential Energy and Conservative Forces</a:t>
            </a:r>
            <a:endParaRPr lang="en-US" dirty="0"/>
          </a:p>
        </p:txBody>
      </p:sp>
      <p:sp>
        <p:nvSpPr>
          <p:cNvPr id="3" name="Content Placeholder 2"/>
          <p:cNvSpPr>
            <a:spLocks noGrp="1"/>
          </p:cNvSpPr>
          <p:nvPr>
            <p:ph idx="1"/>
          </p:nvPr>
        </p:nvSpPr>
        <p:spPr/>
        <p:txBody>
          <a:bodyPr/>
          <a:lstStyle/>
          <a:p>
            <a:pPr>
              <a:defRPr/>
            </a:pPr>
            <a:r>
              <a:rPr lang="en-US" dirty="0"/>
              <a:t>Watch </a:t>
            </a:r>
            <a:r>
              <a:rPr lang="en-US" dirty="0">
                <a:hlinkClick r:id="rId2" action="ppaction://hlinkfile"/>
              </a:rPr>
              <a:t>Eureka! 10</a:t>
            </a:r>
            <a:endParaRPr lang="en-US" dirty="0"/>
          </a:p>
          <a:p>
            <a:pPr>
              <a:defRPr/>
            </a:pPr>
            <a:r>
              <a:rPr lang="en-US" dirty="0"/>
              <a:t>Conservative Forces</a:t>
            </a:r>
          </a:p>
          <a:p>
            <a:pPr lvl="1">
              <a:defRPr/>
            </a:pPr>
            <a:r>
              <a:rPr lang="en-US" dirty="0"/>
              <a:t>A force where the work it does is independent of the path</a:t>
            </a:r>
          </a:p>
          <a:p>
            <a:pPr lvl="2">
              <a:defRPr/>
            </a:pPr>
            <a:r>
              <a:rPr lang="en-US" dirty="0"/>
              <a:t>Only thing that matters is starting and stopping point</a:t>
            </a:r>
          </a:p>
        </p:txBody>
      </p:sp>
    </p:spTree>
    <p:extLst>
      <p:ext uri="{BB962C8B-B14F-4D97-AF65-F5344CB8AC3E}">
        <p14:creationId xmlns:p14="http://schemas.microsoft.com/office/powerpoint/2010/main" val="24169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03-02 Potential Energy and Conservative Forces</a:t>
            </a:r>
            <a:endParaRPr lang="en-US" dirty="0"/>
          </a:p>
        </p:txBody>
      </p:sp>
      <p:sp>
        <p:nvSpPr>
          <p:cNvPr id="3" name="Content Placeholder 2"/>
          <p:cNvSpPr>
            <a:spLocks noGrp="1"/>
          </p:cNvSpPr>
          <p:nvPr>
            <p:ph sz="half" idx="1"/>
          </p:nvPr>
        </p:nvSpPr>
        <p:spPr/>
        <p:txBody>
          <a:bodyPr>
            <a:normAutofit fontScale="85000" lnSpcReduction="10000"/>
          </a:bodyPr>
          <a:lstStyle/>
          <a:p>
            <a:pPr>
              <a:defRPr/>
            </a:pPr>
            <a:r>
              <a:rPr lang="en-US" dirty="0"/>
              <a:t>Examples of conservative forces</a:t>
            </a:r>
          </a:p>
          <a:p>
            <a:pPr lvl="1">
              <a:defRPr/>
            </a:pPr>
            <a:r>
              <a:rPr lang="en-US" dirty="0"/>
              <a:t>Gravitational Force</a:t>
            </a:r>
          </a:p>
          <a:p>
            <a:pPr lvl="1">
              <a:defRPr/>
            </a:pPr>
            <a:r>
              <a:rPr lang="en-US" dirty="0"/>
              <a:t>Elastic Spring Force</a:t>
            </a:r>
          </a:p>
          <a:p>
            <a:pPr lvl="1">
              <a:defRPr/>
            </a:pPr>
            <a:r>
              <a:rPr lang="en-US" dirty="0"/>
              <a:t>Electric Force</a:t>
            </a:r>
          </a:p>
          <a:p>
            <a:endParaRPr lang="en-US" dirty="0"/>
          </a:p>
        </p:txBody>
      </p:sp>
      <p:sp>
        <p:nvSpPr>
          <p:cNvPr id="4" name="Content Placeholder 3"/>
          <p:cNvSpPr>
            <a:spLocks noGrp="1"/>
          </p:cNvSpPr>
          <p:nvPr>
            <p:ph sz="half" idx="2"/>
          </p:nvPr>
        </p:nvSpPr>
        <p:spPr/>
        <p:txBody>
          <a:bodyPr>
            <a:normAutofit fontScale="85000" lnSpcReduction="10000"/>
          </a:bodyPr>
          <a:lstStyle/>
          <a:p>
            <a:pPr>
              <a:defRPr/>
            </a:pPr>
            <a:r>
              <a:rPr lang="en-US" dirty="0"/>
              <a:t>Examples of </a:t>
            </a:r>
            <a:r>
              <a:rPr lang="en-US" dirty="0" err="1"/>
              <a:t>Nonconservative</a:t>
            </a:r>
            <a:r>
              <a:rPr lang="en-US" dirty="0"/>
              <a:t> forces</a:t>
            </a:r>
          </a:p>
          <a:p>
            <a:pPr lvl="1">
              <a:defRPr/>
            </a:pPr>
            <a:r>
              <a:rPr lang="en-US" dirty="0"/>
              <a:t>Friction</a:t>
            </a:r>
          </a:p>
          <a:p>
            <a:pPr lvl="1">
              <a:defRPr/>
            </a:pPr>
            <a:r>
              <a:rPr lang="en-US" dirty="0"/>
              <a:t>Air resistance</a:t>
            </a:r>
          </a:p>
          <a:p>
            <a:pPr lvl="1">
              <a:defRPr/>
            </a:pPr>
            <a:r>
              <a:rPr lang="en-US" dirty="0"/>
              <a:t>Tension</a:t>
            </a:r>
          </a:p>
          <a:p>
            <a:pPr lvl="1">
              <a:defRPr/>
            </a:pPr>
            <a:r>
              <a:rPr lang="en-US" dirty="0"/>
              <a:t>Normal force</a:t>
            </a:r>
          </a:p>
          <a:p>
            <a:pPr lvl="1">
              <a:defRPr/>
            </a:pPr>
            <a:r>
              <a:rPr lang="en-US" dirty="0"/>
              <a:t>Propulsion force of things like rocket engine</a:t>
            </a:r>
          </a:p>
          <a:p>
            <a:pPr>
              <a:defRPr/>
            </a:pPr>
            <a:endParaRPr lang="en-US" dirty="0"/>
          </a:p>
          <a:p>
            <a:pPr>
              <a:defRPr/>
            </a:pPr>
            <a:r>
              <a:rPr lang="en-US" dirty="0"/>
              <a:t>Each of these forces depends on the path</a:t>
            </a:r>
          </a:p>
          <a:p>
            <a:endParaRPr lang="en-US" dirty="0"/>
          </a:p>
        </p:txBody>
      </p:sp>
    </p:spTree>
    <p:extLst>
      <p:ext uri="{BB962C8B-B14F-4D97-AF65-F5344CB8AC3E}">
        <p14:creationId xmlns:p14="http://schemas.microsoft.com/office/powerpoint/2010/main" val="273238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03-02 Potential Energy and Conservative Forces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Potential energy can be converted into Kinetic energy and back</a:t>
            </a:r>
          </a:p>
          <a:p>
            <a:endParaRPr lang="en-US" dirty="0"/>
          </a:p>
          <a:p>
            <a:r>
              <a:rPr lang="en-US" dirty="0"/>
              <a:t>Think of an object thrown up</a:t>
            </a:r>
          </a:p>
          <a:p>
            <a:endParaRPr lang="en-US" dirty="0"/>
          </a:p>
          <a:p>
            <a:r>
              <a:rPr lang="en-US" dirty="0"/>
              <a:t>Bottom </a:t>
            </a:r>
            <a:r>
              <a:rPr lang="en-US" dirty="0">
                <a:sym typeface="Wingdings" pitchFamily="2" charset="2"/>
              </a:rPr>
              <a:t> 0 PE, high KE</a:t>
            </a:r>
          </a:p>
          <a:p>
            <a:r>
              <a:rPr lang="en-US" dirty="0">
                <a:sym typeface="Wingdings" pitchFamily="2" charset="2"/>
              </a:rPr>
              <a:t>Top  high PE, 0 KE</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63281" y="1357312"/>
                <a:ext cx="4480719" cy="3500438"/>
              </a:xfrm>
            </p:spPr>
            <p:txBody>
              <a:bodyPr>
                <a:normAutofit fontScale="85000" lnSpcReduction="10000"/>
              </a:bodyPr>
              <a:lstStyle/>
              <a:p>
                <a14:m>
                  <m:oMath xmlns:m="http://schemas.openxmlformats.org/officeDocument/2006/math">
                    <m:r>
                      <m:rPr>
                        <m:sty m:val="p"/>
                      </m:rPr>
                      <a:rPr lang="en-US" b="0" i="0" smtClean="0">
                        <a:latin typeface="Cambria Math"/>
                      </a:rPr>
                      <m:t>Δ</m:t>
                    </m:r>
                    <m:r>
                      <a:rPr lang="en-US" b="0" i="1" smtClean="0">
                        <a:latin typeface="Cambria Math"/>
                      </a:rPr>
                      <m:t>𝐾𝐸</m:t>
                    </m:r>
                    <m:r>
                      <a:rPr lang="en-US" b="0" i="1" smtClean="0">
                        <a:latin typeface="Cambria Math"/>
                      </a:rPr>
                      <m:t>=−</m:t>
                    </m:r>
                    <m:r>
                      <m:rPr>
                        <m:sty m:val="p"/>
                      </m:rPr>
                      <a:rPr lang="en-US" b="0" i="0" smtClean="0">
                        <a:latin typeface="Cambria Math"/>
                      </a:rPr>
                      <m:t>Δ</m:t>
                    </m:r>
                    <m:r>
                      <a:rPr lang="en-US" b="0" i="1" smtClean="0">
                        <a:latin typeface="Cambria Math"/>
                      </a:rPr>
                      <m:t>𝑃𝐸</m:t>
                    </m:r>
                  </m:oMath>
                </a14:m>
                <a:endParaRPr lang="en-US" b="0" dirty="0"/>
              </a:p>
              <a:p>
                <a14:m>
                  <m:oMath xmlns:m="http://schemas.openxmlformats.org/officeDocument/2006/math">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oMath>
                </a14:m>
                <a:endParaRPr lang="en-US" dirty="0"/>
              </a:p>
              <a:p>
                <a:r>
                  <a:rPr lang="en-US" dirty="0"/>
                  <a:t>Rearrange</a:t>
                </a:r>
              </a:p>
              <a:p>
                <a:endParaRPr lang="en-US" dirty="0"/>
              </a:p>
              <a:p>
                <a14:m>
                  <m:oMath xmlns:m="http://schemas.openxmlformats.org/officeDocument/2006/math">
                    <m:r>
                      <m:rPr>
                        <m:nor/>
                      </m:rPr>
                      <a:rPr lang="en-US" dirty="0"/>
                      <m:t>Conservation</m:t>
                    </m:r>
                    <m:r>
                      <m:rPr>
                        <m:nor/>
                      </m:rPr>
                      <a:rPr lang="en-US" dirty="0"/>
                      <m:t> </m:t>
                    </m:r>
                    <m:r>
                      <m:rPr>
                        <m:nor/>
                      </m:rPr>
                      <a:rPr lang="en-US" dirty="0"/>
                      <m:t>of</m:t>
                    </m:r>
                    <m:r>
                      <m:rPr>
                        <m:nor/>
                      </m:rPr>
                      <a:rPr lang="en-US" dirty="0"/>
                      <m:t> </m:t>
                    </m:r>
                    <m:r>
                      <m:rPr>
                        <m:nor/>
                      </m:rPr>
                      <a:rPr lang="en-US" dirty="0"/>
                      <m:t>Mechanical</m:t>
                    </m:r>
                    <m:r>
                      <m:rPr>
                        <m:nor/>
                      </m:rPr>
                      <a:rPr lang="en-US" dirty="0"/>
                      <m:t> </m:t>
                    </m:r>
                    <m:r>
                      <m:rPr>
                        <m:nor/>
                      </m:rPr>
                      <a:rPr lang="en-US" dirty="0"/>
                      <m:t>Energy</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𝐾</m:t>
                      </m:r>
                      <m:sSub>
                        <m:sSubPr>
                          <m:ctrlPr>
                            <a:rPr lang="en-US" sz="3200" b="0" i="1" smtClean="0">
                              <a:latin typeface="Cambria Math" panose="02040503050406030204" pitchFamily="18" charset="0"/>
                            </a:rPr>
                          </m:ctrlPr>
                        </m:sSubPr>
                        <m:e>
                          <m:r>
                            <a:rPr lang="en-US" sz="3200" b="0" i="1" smtClean="0">
                              <a:latin typeface="Cambria Math"/>
                            </a:rPr>
                            <m:t>𝐸</m:t>
                          </m:r>
                        </m:e>
                        <m:sub>
                          <m:r>
                            <a:rPr lang="en-US" sz="3200" b="0" i="1" smtClean="0">
                              <a:latin typeface="Cambria Math"/>
                            </a:rPr>
                            <m:t>𝑓</m:t>
                          </m:r>
                        </m:sub>
                      </m:sSub>
                      <m:r>
                        <a:rPr lang="en-US" sz="3200" b="0" i="1" smtClean="0">
                          <a:latin typeface="Cambria Math"/>
                        </a:rPr>
                        <m:t>+</m:t>
                      </m:r>
                      <m:r>
                        <a:rPr lang="en-US" sz="3200" b="0" i="1" smtClean="0">
                          <a:latin typeface="Cambria Math"/>
                        </a:rPr>
                        <m:t>𝑃</m:t>
                      </m:r>
                      <m:sSub>
                        <m:sSubPr>
                          <m:ctrlPr>
                            <a:rPr lang="en-US" sz="3200" b="0" i="1" smtClean="0">
                              <a:latin typeface="Cambria Math" panose="02040503050406030204" pitchFamily="18" charset="0"/>
                            </a:rPr>
                          </m:ctrlPr>
                        </m:sSubPr>
                        <m:e>
                          <m:r>
                            <a:rPr lang="en-US" sz="3200" b="0" i="1" smtClean="0">
                              <a:latin typeface="Cambria Math"/>
                            </a:rPr>
                            <m:t>𝐸</m:t>
                          </m:r>
                        </m:e>
                        <m:sub>
                          <m:r>
                            <a:rPr lang="en-US" sz="3200" b="0" i="1" smtClean="0">
                              <a:latin typeface="Cambria Math"/>
                            </a:rPr>
                            <m:t>𝑓</m:t>
                          </m:r>
                        </m:sub>
                      </m:sSub>
                      <m:r>
                        <a:rPr lang="en-US" sz="3200" b="0" i="1" smtClean="0">
                          <a:latin typeface="Cambria Math"/>
                        </a:rPr>
                        <m:t>=</m:t>
                      </m:r>
                      <m:r>
                        <a:rPr lang="en-US" sz="3200" b="0" i="1" smtClean="0">
                          <a:latin typeface="Cambria Math"/>
                        </a:rPr>
                        <m:t>𝐾</m:t>
                      </m:r>
                      <m:sSub>
                        <m:sSubPr>
                          <m:ctrlPr>
                            <a:rPr lang="en-US" sz="3200" b="0" i="1" smtClean="0">
                              <a:latin typeface="Cambria Math" panose="02040503050406030204" pitchFamily="18" charset="0"/>
                            </a:rPr>
                          </m:ctrlPr>
                        </m:sSubPr>
                        <m:e>
                          <m:r>
                            <a:rPr lang="en-US" sz="3200" b="0" i="1" smtClean="0">
                              <a:latin typeface="Cambria Math"/>
                            </a:rPr>
                            <m:t>𝐸</m:t>
                          </m:r>
                        </m:e>
                        <m:sub>
                          <m:r>
                            <a:rPr lang="en-US" sz="3200" b="0" i="1" smtClean="0">
                              <a:latin typeface="Cambria Math"/>
                            </a:rPr>
                            <m:t>0</m:t>
                          </m:r>
                        </m:sub>
                      </m:sSub>
                      <m:r>
                        <a:rPr lang="en-US" sz="3200" b="0" i="1" smtClean="0">
                          <a:latin typeface="Cambria Math"/>
                        </a:rPr>
                        <m:t>+</m:t>
                      </m:r>
                      <m:r>
                        <a:rPr lang="en-US" sz="3200" b="0" i="1" smtClean="0">
                          <a:latin typeface="Cambria Math"/>
                        </a:rPr>
                        <m:t>𝑃</m:t>
                      </m:r>
                      <m:sSub>
                        <m:sSubPr>
                          <m:ctrlPr>
                            <a:rPr lang="en-US" sz="3200" b="0" i="1" smtClean="0">
                              <a:latin typeface="Cambria Math" panose="02040503050406030204" pitchFamily="18" charset="0"/>
                            </a:rPr>
                          </m:ctrlPr>
                        </m:sSubPr>
                        <m:e>
                          <m:r>
                            <a:rPr lang="en-US" sz="3200" b="0" i="1" smtClean="0">
                              <a:latin typeface="Cambria Math"/>
                            </a:rPr>
                            <m:t>𝐸</m:t>
                          </m:r>
                        </m:e>
                        <m:sub>
                          <m:r>
                            <a:rPr lang="en-US" sz="3200" b="0" i="1" smtClean="0">
                              <a:latin typeface="Cambria Math"/>
                            </a:rPr>
                            <m:t>0</m:t>
                          </m:r>
                        </m:sub>
                      </m:sSub>
                    </m:oMath>
                  </m:oMathPara>
                </a14:m>
                <a:endParaRPr lang="en-US" sz="3200" dirty="0"/>
              </a:p>
              <a:p>
                <a:pPr lvl="1"/>
                <a:r>
                  <a:rPr lang="en-US" dirty="0"/>
                  <a:t>if only conservative forces do net work</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63281" y="1357312"/>
                <a:ext cx="4480719" cy="3500438"/>
              </a:xfrm>
              <a:blipFill>
                <a:blip r:embed="rId2"/>
                <a:stretch>
                  <a:fillRect l="-1224" t="-348"/>
                </a:stretch>
              </a:blipFill>
            </p:spPr>
            <p:txBody>
              <a:bodyPr/>
              <a:lstStyle/>
              <a:p>
                <a:r>
                  <a:rPr lang="en-US">
                    <a:noFill/>
                  </a:rPr>
                  <a:t> </a:t>
                </a:r>
              </a:p>
            </p:txBody>
          </p:sp>
        </mc:Fallback>
      </mc:AlternateContent>
    </p:spTree>
    <p:extLst>
      <p:ext uri="{BB962C8B-B14F-4D97-AF65-F5344CB8AC3E}">
        <p14:creationId xmlns:p14="http://schemas.microsoft.com/office/powerpoint/2010/main" val="356188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a:defRPr/>
            </a:pPr>
            <a:r>
              <a:rPr lang="en-US" sz="3600" dirty="0">
                <a:effectLst/>
              </a:rPr>
              <a:t>03-02 Potential Energy and Conservative Forces</a:t>
            </a:r>
            <a:endParaRPr lang="en-US" sz="3600" dirty="0"/>
          </a:p>
        </p:txBody>
      </p:sp>
      <p:pic>
        <p:nvPicPr>
          <p:cNvPr id="9220" name="Picture 4" descr="rollercoaste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a:xfrm>
            <a:off x="838200" y="2385376"/>
            <a:ext cx="5791200" cy="27329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body" idx="4294967295"/>
          </p:nvPr>
        </p:nvSpPr>
        <p:spPr>
          <a:xfrm>
            <a:off x="0" y="1355725"/>
            <a:ext cx="9144000" cy="3038475"/>
          </a:xfrm>
        </p:spPr>
        <p:txBody>
          <a:bodyPr/>
          <a:lstStyle/>
          <a:p>
            <a:pPr eaLnBrk="1" hangingPunct="1">
              <a:defRPr/>
            </a:pPr>
            <a:r>
              <a:rPr lang="en-US"/>
              <a:t>If there is no work done by nonconservative forces</a:t>
            </a:r>
          </a:p>
          <a:p>
            <a:pPr eaLnBrk="1" hangingPunct="1">
              <a:defRPr/>
            </a:pPr>
            <a:r>
              <a:rPr lang="en-US"/>
              <a:t>Total mechanical energy is constant</a:t>
            </a:r>
          </a:p>
        </p:txBody>
      </p:sp>
      <p:sp>
        <p:nvSpPr>
          <p:cNvPr id="9222" name="Rectangle 6"/>
          <p:cNvSpPr>
            <a:spLocks noChangeArrowheads="1"/>
          </p:cNvSpPr>
          <p:nvPr/>
        </p:nvSpPr>
        <p:spPr bwMode="auto">
          <a:xfrm>
            <a:off x="1752600" y="2480072"/>
            <a:ext cx="6629400" cy="584775"/>
          </a:xfrm>
          <a:prstGeom prst="rect">
            <a:avLst/>
          </a:prstGeom>
          <a:noFill/>
          <a:ln w="9525">
            <a:noFill/>
            <a:miter lim="800000"/>
            <a:headEnd/>
            <a:tailEnd/>
          </a:ln>
          <a:effectLst/>
        </p:spPr>
        <p:txBody>
          <a:bodyPr wrap="square">
            <a:spAutoFit/>
          </a:bodyPr>
          <a:lstStyle/>
          <a:p>
            <a:pPr eaLnBrk="0" hangingPunct="0">
              <a:defRPr/>
            </a:pPr>
            <a:r>
              <a:rPr lang="en-US" sz="3200" dirty="0">
                <a:solidFill>
                  <a:srgbClr val="CC3300"/>
                </a:solidFill>
                <a:effectLst>
                  <a:outerShdw blurRad="38100" dist="38100" dir="2700000" algn="tl">
                    <a:srgbClr val="000000"/>
                  </a:outerShdw>
                </a:effectLst>
                <a:cs typeface="+mn-cs"/>
              </a:rPr>
              <a:t>KE</a:t>
            </a:r>
            <a:r>
              <a:rPr lang="en-US" sz="3200" baseline="-25000" dirty="0">
                <a:solidFill>
                  <a:srgbClr val="CC3300"/>
                </a:solidFill>
                <a:effectLst>
                  <a:outerShdw blurRad="38100" dist="38100" dir="2700000" algn="tl">
                    <a:srgbClr val="000000"/>
                  </a:outerShdw>
                </a:effectLst>
                <a:cs typeface="+mn-cs"/>
              </a:rPr>
              <a:t>0</a:t>
            </a:r>
            <a:r>
              <a:rPr lang="en-US" sz="3200" dirty="0">
                <a:solidFill>
                  <a:srgbClr val="CC3300"/>
                </a:solidFill>
                <a:effectLst>
                  <a:outerShdw blurRad="38100" dist="38100" dir="2700000" algn="tl">
                    <a:srgbClr val="000000"/>
                  </a:outerShdw>
                </a:effectLst>
                <a:cs typeface="+mn-cs"/>
              </a:rPr>
              <a:t> + PE</a:t>
            </a:r>
            <a:r>
              <a:rPr lang="en-US" sz="3200" baseline="-25000" dirty="0">
                <a:solidFill>
                  <a:srgbClr val="CC3300"/>
                </a:solidFill>
                <a:effectLst>
                  <a:outerShdw blurRad="38100" dist="38100" dir="2700000" algn="tl">
                    <a:srgbClr val="000000"/>
                  </a:outerShdw>
                </a:effectLst>
                <a:cs typeface="+mn-cs"/>
              </a:rPr>
              <a:t>0</a:t>
            </a:r>
            <a:r>
              <a:rPr lang="en-US" sz="3200" dirty="0">
                <a:solidFill>
                  <a:srgbClr val="CC3300"/>
                </a:solidFill>
                <a:effectLst>
                  <a:outerShdw blurRad="38100" dist="38100" dir="2700000" algn="tl">
                    <a:srgbClr val="000000"/>
                  </a:outerShdw>
                </a:effectLst>
                <a:cs typeface="+mn-cs"/>
              </a:rPr>
              <a:t> = </a:t>
            </a:r>
            <a:r>
              <a:rPr lang="en-US" sz="3200" dirty="0" err="1">
                <a:solidFill>
                  <a:srgbClr val="CC3300"/>
                </a:solidFill>
                <a:effectLst>
                  <a:outerShdw blurRad="38100" dist="38100" dir="2700000" algn="tl">
                    <a:srgbClr val="000000"/>
                  </a:outerShdw>
                </a:effectLst>
                <a:cs typeface="+mn-cs"/>
              </a:rPr>
              <a:t>KE</a:t>
            </a:r>
            <a:r>
              <a:rPr lang="en-US" sz="3200" baseline="-25000" dirty="0" err="1">
                <a:solidFill>
                  <a:srgbClr val="CC3300"/>
                </a:solidFill>
                <a:effectLst>
                  <a:outerShdw blurRad="38100" dist="38100" dir="2700000" algn="tl">
                    <a:srgbClr val="000000"/>
                  </a:outerShdw>
                </a:effectLst>
                <a:cs typeface="+mn-cs"/>
              </a:rPr>
              <a:t>f</a:t>
            </a:r>
            <a:r>
              <a:rPr lang="en-US" sz="3200" dirty="0">
                <a:solidFill>
                  <a:srgbClr val="CC3300"/>
                </a:solidFill>
                <a:effectLst>
                  <a:outerShdw blurRad="38100" dist="38100" dir="2700000" algn="tl">
                    <a:srgbClr val="000000"/>
                  </a:outerShdw>
                </a:effectLst>
                <a:cs typeface="+mn-cs"/>
              </a:rPr>
              <a:t> + </a:t>
            </a:r>
            <a:r>
              <a:rPr lang="en-US" sz="3200" dirty="0" err="1">
                <a:solidFill>
                  <a:srgbClr val="CC3300"/>
                </a:solidFill>
                <a:effectLst>
                  <a:outerShdw blurRad="38100" dist="38100" dir="2700000" algn="tl">
                    <a:srgbClr val="000000"/>
                  </a:outerShdw>
                </a:effectLst>
                <a:cs typeface="+mn-cs"/>
              </a:rPr>
              <a:t>PE</a:t>
            </a:r>
            <a:r>
              <a:rPr lang="en-US" sz="3200" baseline="-25000" dirty="0" err="1">
                <a:solidFill>
                  <a:srgbClr val="CC3300"/>
                </a:solidFill>
                <a:effectLst>
                  <a:outerShdw blurRad="38100" dist="38100" dir="2700000" algn="tl">
                    <a:srgbClr val="000000"/>
                  </a:outerShdw>
                </a:effectLst>
                <a:cs typeface="+mn-cs"/>
              </a:rPr>
              <a:t>f</a:t>
            </a:r>
            <a:endParaRPr lang="en-US" sz="3200" baseline="-25000" dirty="0">
              <a:solidFill>
                <a:srgbClr val="CC3300"/>
              </a:solidFill>
              <a:effectLst>
                <a:outerShdw blurRad="38100" dist="38100" dir="2700000" algn="tl">
                  <a:srgbClr val="000000"/>
                </a:outerShdw>
              </a:effectLst>
              <a:cs typeface="+mn-cs"/>
            </a:endParaRPr>
          </a:p>
        </p:txBody>
      </p:sp>
    </p:spTree>
    <p:extLst>
      <p:ext uri="{BB962C8B-B14F-4D97-AF65-F5344CB8AC3E}">
        <p14:creationId xmlns:p14="http://schemas.microsoft.com/office/powerpoint/2010/main" val="248559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2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fill="hold"/>
                                        <p:tgtEl>
                                          <p:spTgt spid="9222"/>
                                        </p:tgtEl>
                                        <p:attrNameLst>
                                          <p:attrName>ppt_x</p:attrName>
                                        </p:attrNameLst>
                                      </p:cBhvr>
                                      <p:tavLst>
                                        <p:tav tm="0">
                                          <p:val>
                                            <p:strVal val="1+#ppt_w/2"/>
                                          </p:val>
                                        </p:tav>
                                        <p:tav tm="100000">
                                          <p:val>
                                            <p:strVal val="#ppt_x"/>
                                          </p:val>
                                        </p:tav>
                                      </p:tavLst>
                                    </p:anim>
                                    <p:anim calcmode="lin" valueType="num">
                                      <p:cBhvr additive="base">
                                        <p:cTn id="20"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03-02 Potential Energy and Conservative Forces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 toy gun uses a spring to shoot plastic balls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𝑚</m:t>
                        </m:r>
                        <m:r>
                          <a:rPr lang="en-US" b="0" i="1" smtClean="0">
                            <a:latin typeface="Cambria Math"/>
                          </a:rPr>
                          <m:t>=50 </m:t>
                        </m:r>
                        <m:r>
                          <a:rPr lang="en-US" b="0" i="1" smtClean="0">
                            <a:latin typeface="Cambria Math"/>
                          </a:rPr>
                          <m:t>𝑔</m:t>
                        </m:r>
                      </m:e>
                    </m:d>
                  </m:oMath>
                </a14:m>
                <a:r>
                  <a:rPr lang="en-US" dirty="0"/>
                  <a:t>. The spring is compressed by 3.0 cm. Let </a:t>
                </a:r>
                <a14:m>
                  <m:oMath xmlns:m="http://schemas.openxmlformats.org/officeDocument/2006/math">
                    <m:r>
                      <a:rPr lang="en-US" b="0" i="1" smtClean="0">
                        <a:latin typeface="Cambria Math"/>
                      </a:rPr>
                      <m:t>𝑘</m:t>
                    </m:r>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𝑁</m:t>
                    </m:r>
                    <m:r>
                      <a:rPr lang="en-US" b="0" i="1" smtClean="0">
                        <a:latin typeface="Cambria Math"/>
                      </a:rPr>
                      <m:t>/</m:t>
                    </m:r>
                    <m:r>
                      <a:rPr lang="en-US" b="0" i="1" smtClean="0">
                        <a:latin typeface="Cambria Math"/>
                      </a:rPr>
                      <m:t>𝑚</m:t>
                    </m:r>
                  </m:oMath>
                </a14:m>
                <a:r>
                  <a:rPr lang="en-US" dirty="0"/>
                  <a:t>.</a:t>
                </a:r>
              </a:p>
              <a:p>
                <a:r>
                  <a:rPr lang="en-US" dirty="0"/>
                  <a:t>(a) Of course, you have to do some work on the gun to arm it. How much work do you have to do? </a:t>
                </a:r>
              </a:p>
              <a:p>
                <a:r>
                  <a:rPr lang="en-US" dirty="0"/>
                  <a:t>(b) Suppose you fire the gun horizontally. How fast does the ball leave the gun?</a:t>
                </a:r>
              </a:p>
              <a:p>
                <a:r>
                  <a:rPr lang="en-US" dirty="0"/>
                  <a:t>(c) Now suppose you fire the gun straight upward. How high does the ball go?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67" t="-1349" r="-1600"/>
                </a:stretch>
              </a:blipFill>
            </p:spPr>
            <p:txBody>
              <a:bodyPr/>
              <a:lstStyle/>
              <a:p>
                <a:r>
                  <a:rPr lang="en-US">
                    <a:noFill/>
                  </a:rPr>
                  <a:t> </a:t>
                </a:r>
              </a:p>
            </p:txBody>
          </p:sp>
        </mc:Fallback>
      </mc:AlternateContent>
    </p:spTree>
    <p:extLst>
      <p:ext uri="{BB962C8B-B14F-4D97-AF65-F5344CB8AC3E}">
        <p14:creationId xmlns:p14="http://schemas.microsoft.com/office/powerpoint/2010/main" val="23555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03-02 Potential Energy and Conservative Forces</a:t>
            </a:r>
            <a:endParaRPr lang="en-US" dirty="0"/>
          </a:p>
        </p:txBody>
      </p:sp>
      <p:sp>
        <p:nvSpPr>
          <p:cNvPr id="3" name="Content Placeholder 2"/>
          <p:cNvSpPr>
            <a:spLocks noGrp="1"/>
          </p:cNvSpPr>
          <p:nvPr>
            <p:ph idx="1"/>
          </p:nvPr>
        </p:nvSpPr>
        <p:spPr/>
        <p:txBody>
          <a:bodyPr/>
          <a:lstStyle/>
          <a:p>
            <a:r>
              <a:rPr lang="en-US" dirty="0"/>
              <a:t>A 1500-kg car is driven off a 50-m cliff during a movie stunt. If it was going 20 m/s as it went off the cliff, how fast is it going as it hits the ground?</a:t>
            </a:r>
          </a:p>
        </p:txBody>
      </p:sp>
    </p:spTree>
    <p:extLst>
      <p:ext uri="{BB962C8B-B14F-4D97-AF65-F5344CB8AC3E}">
        <p14:creationId xmlns:p14="http://schemas.microsoft.com/office/powerpoint/2010/main" val="2933694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03-02 Homework</a:t>
            </a:r>
          </a:p>
        </p:txBody>
      </p:sp>
      <p:sp>
        <p:nvSpPr>
          <p:cNvPr id="3" name="Content Placeholder 2"/>
          <p:cNvSpPr>
            <a:spLocks noGrp="1"/>
          </p:cNvSpPr>
          <p:nvPr>
            <p:ph sz="half" idx="1"/>
          </p:nvPr>
        </p:nvSpPr>
        <p:spPr/>
        <p:txBody>
          <a:bodyPr>
            <a:normAutofit/>
          </a:bodyPr>
          <a:lstStyle/>
          <a:p>
            <a:r>
              <a:rPr lang="en-US" dirty="0"/>
              <a:t>You have great potential…</a:t>
            </a:r>
          </a:p>
          <a:p>
            <a:endParaRPr lang="en-US" dirty="0"/>
          </a:p>
          <a:p>
            <a:r>
              <a:rPr lang="en-US" dirty="0"/>
              <a:t>Read 7.5, 7.6</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2418395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9309-614F-482D-8E07-52EFF6017484}"/>
              </a:ext>
            </a:extLst>
          </p:cNvPr>
          <p:cNvSpPr>
            <a:spLocks noGrp="1"/>
          </p:cNvSpPr>
          <p:nvPr>
            <p:ph type="title"/>
          </p:nvPr>
        </p:nvSpPr>
        <p:spPr/>
        <p:txBody>
          <a:bodyPr/>
          <a:lstStyle/>
          <a:p>
            <a:r>
              <a:rPr lang="en-US" sz="3600" dirty="0"/>
              <a:t>03-03 Nonconservative Forces and Conservation of Energy</a:t>
            </a:r>
          </a:p>
        </p:txBody>
      </p:sp>
      <p:sp>
        <p:nvSpPr>
          <p:cNvPr id="3" name="Text Placeholder 2">
            <a:extLst>
              <a:ext uri="{FF2B5EF4-FFF2-40B4-BE49-F238E27FC236}">
                <a16:creationId xmlns:a16="http://schemas.microsoft.com/office/drawing/2014/main" id="{A645F442-BB01-40C6-9F59-0ED6719D7E28}"/>
              </a:ext>
            </a:extLst>
          </p:cNvPr>
          <p:cNvSpPr>
            <a:spLocks noGrp="1"/>
          </p:cNvSpPr>
          <p:nvPr>
            <p:ph type="body" idx="1"/>
          </p:nvPr>
        </p:nvSpPr>
        <p:spPr/>
        <p:txBody>
          <a:bodyPr>
            <a:normAutofit fontScale="62500" lnSpcReduction="20000"/>
          </a:bodyPr>
          <a:lstStyle/>
          <a:p>
            <a:r>
              <a:rPr lang="en-US" dirty="0"/>
              <a:t>In this lesson you will…</a:t>
            </a:r>
          </a:p>
          <a:p>
            <a:r>
              <a:rPr lang="en-US" dirty="0"/>
              <a:t>• Define nonconservative forces and explain how they affect mechanical energy.</a:t>
            </a:r>
          </a:p>
          <a:p>
            <a:r>
              <a:rPr lang="en-US" dirty="0"/>
              <a:t>• Show how the principle of conservation of energy can be applied by treating the conservative forces in terms of their potential energies and any nonconservative forces in terms of the work they do.</a:t>
            </a:r>
          </a:p>
          <a:p>
            <a:r>
              <a:rPr lang="en-US" dirty="0"/>
              <a:t>• Explain the law of the conservation of energy.</a:t>
            </a:r>
          </a:p>
          <a:p>
            <a:r>
              <a:rPr lang="en-US" dirty="0"/>
              <a:t>• Describe some of the many forms of energy.</a:t>
            </a:r>
          </a:p>
          <a:p>
            <a:r>
              <a:rPr lang="en-US" dirty="0"/>
              <a:t>• Define efficiency of an energy conversion process as the fraction left as useful energy or work, rather than being transformed, for example, into thermal energy.</a:t>
            </a:r>
          </a:p>
        </p:txBody>
      </p:sp>
    </p:spTree>
    <p:extLst>
      <p:ext uri="{BB962C8B-B14F-4D97-AF65-F5344CB8AC3E}">
        <p14:creationId xmlns:p14="http://schemas.microsoft.com/office/powerpoint/2010/main" val="225320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effectLst/>
              </a:rPr>
              <a:t>03-03 </a:t>
            </a:r>
            <a:r>
              <a:rPr lang="en-US" dirty="0" err="1">
                <a:effectLst/>
              </a:rPr>
              <a:t>Nonconservative</a:t>
            </a:r>
            <a:r>
              <a:rPr lang="en-US" dirty="0">
                <a:effectLst/>
              </a:rPr>
              <a:t> Forces and Conservation of Energy</a:t>
            </a:r>
            <a:endParaRPr lang="en-US" dirty="0"/>
          </a:p>
        </p:txBody>
      </p:sp>
      <mc:AlternateContent xmlns:mc="http://schemas.openxmlformats.org/markup-compatibility/2006" xmlns:a14="http://schemas.microsoft.com/office/drawing/2010/main">
        <mc:Choice Requires="a14">
          <p:sp>
            <p:nvSpPr>
              <p:cNvPr id="16387" name="Rectangle 3"/>
              <p:cNvSpPr>
                <a:spLocks noGrp="1" noChangeArrowheads="1"/>
              </p:cNvSpPr>
              <p:nvPr>
                <p:ph idx="1"/>
              </p:nvPr>
            </p:nvSpPr>
            <p:spPr/>
            <p:txBody>
              <a:bodyPr>
                <a:normAutofit/>
              </a:bodyPr>
              <a:lstStyle/>
              <a:p>
                <a:pPr eaLnBrk="1" hangingPunct="1">
                  <a:defRPr/>
                </a:pPr>
                <a:r>
                  <a:rPr lang="en-US" dirty="0"/>
                  <a:t>Often both conservative and </a:t>
                </a:r>
                <a:r>
                  <a:rPr lang="en-US" dirty="0" err="1"/>
                  <a:t>nonconservative</a:t>
                </a:r>
                <a:r>
                  <a:rPr lang="en-US" dirty="0"/>
                  <a:t> forces act on an object at once.</a:t>
                </a:r>
              </a:p>
              <a:p>
                <a:pPr eaLnBrk="1" hangingPunct="1">
                  <a:defRPr/>
                </a:pPr>
                <a:r>
                  <a:rPr lang="en-US" dirty="0"/>
                  <a:t>We can write Work done by net external force as</a:t>
                </a:r>
              </a:p>
              <a:p>
                <a:pPr lvl="2" eaLnBrk="1" hangingPunct="1">
                  <a:defRPr/>
                </a:pPr>
                <a14:m>
                  <m:oMath xmlns:m="http://schemas.openxmlformats.org/officeDocument/2006/math">
                    <m:r>
                      <a:rPr lang="en-US" b="0" i="1" smtClean="0">
                        <a:latin typeface="Cambria Math"/>
                      </a:rPr>
                      <m:t>𝑊</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𝑐</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𝑛𝑐</m:t>
                        </m:r>
                      </m:sub>
                    </m:sSub>
                  </m:oMath>
                </a14:m>
                <a:endParaRPr lang="en-US" dirty="0"/>
              </a:p>
              <a:p>
                <a:pPr lvl="2" eaLnBrk="1" hangingPunct="1">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𝑐</m:t>
                        </m:r>
                      </m:sub>
                    </m:sSub>
                    <m:r>
                      <a:rPr lang="en-US" b="0" i="1" smtClean="0">
                        <a:latin typeface="Cambria Math"/>
                      </a:rPr>
                      <m:t>=−</m:t>
                    </m:r>
                    <m:r>
                      <m:rPr>
                        <m:sty m:val="p"/>
                      </m:rPr>
                      <a:rPr lang="en-US" b="0" i="0" smtClean="0">
                        <a:latin typeface="Cambria Math"/>
                      </a:rPr>
                      <m:t>Δ</m:t>
                    </m:r>
                    <m:r>
                      <a:rPr lang="en-US" b="0" i="1" smtClean="0">
                        <a:latin typeface="Cambria Math"/>
                      </a:rPr>
                      <m:t>𝑃𝐸</m:t>
                    </m:r>
                    <m:r>
                      <a:rPr lang="en-US" b="0" i="1" smtClean="0">
                        <a:latin typeface="Cambria Math"/>
                      </a:rPr>
                      <m:t>, </m:t>
                    </m:r>
                    <m:r>
                      <a:rPr lang="en-US" b="0" i="1" smtClean="0">
                        <a:latin typeface="Cambria Math"/>
                      </a:rPr>
                      <m:t>𝑊</m:t>
                    </m:r>
                    <m:r>
                      <a:rPr lang="en-US" b="0" i="1" smtClean="0">
                        <a:latin typeface="Cambria Math"/>
                      </a:rPr>
                      <m:t>=</m:t>
                    </m:r>
                    <m:r>
                      <m:rPr>
                        <m:sty m:val="p"/>
                      </m:rPr>
                      <a:rPr lang="en-US" b="0" i="0" smtClean="0">
                        <a:latin typeface="Cambria Math"/>
                      </a:rPr>
                      <m:t>Δ</m:t>
                    </m:r>
                    <m:r>
                      <a:rPr lang="en-US" b="0" i="1" smtClean="0">
                        <a:latin typeface="Cambria Math"/>
                      </a:rPr>
                      <m:t>𝐾𝐸</m:t>
                    </m:r>
                  </m:oMath>
                </a14:m>
                <a:endParaRPr lang="en-US" b="0" dirty="0"/>
              </a:p>
              <a:p>
                <a:pPr lvl="2" eaLnBrk="1" hangingPunct="1">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𝑛𝑐</m:t>
                        </m:r>
                      </m:sub>
                    </m:sSub>
                    <m:r>
                      <a:rPr lang="en-US" b="0" i="1" smtClean="0">
                        <a:latin typeface="Cambria Math"/>
                      </a:rPr>
                      <m:t>=</m:t>
                    </m:r>
                    <m:r>
                      <m:rPr>
                        <m:sty m:val="p"/>
                      </m:rPr>
                      <a:rPr lang="en-US" b="0" i="0" smtClean="0">
                        <a:latin typeface="Cambria Math"/>
                      </a:rPr>
                      <m:t>Δ</m:t>
                    </m:r>
                    <m:r>
                      <a:rPr lang="en-US" b="0" i="1" smtClean="0">
                        <a:latin typeface="Cambria Math"/>
                      </a:rPr>
                      <m:t>𝐾𝐸</m:t>
                    </m:r>
                    <m:r>
                      <a:rPr lang="en-US" b="0" i="1" smtClean="0">
                        <a:latin typeface="Cambria Math"/>
                      </a:rPr>
                      <m:t>+</m:t>
                    </m:r>
                    <m:r>
                      <m:rPr>
                        <m:sty m:val="p"/>
                      </m:rPr>
                      <a:rPr lang="en-US" b="0" i="0" smtClean="0">
                        <a:latin typeface="Cambria Math"/>
                      </a:rPr>
                      <m:t>Δ</m:t>
                    </m:r>
                    <m:r>
                      <a:rPr lang="en-US" b="0" i="1" smtClean="0">
                        <a:latin typeface="Cambria Math"/>
                      </a:rPr>
                      <m:t>𝑃𝐸</m:t>
                    </m:r>
                  </m:oMath>
                </a14:m>
                <a:endParaRPr lang="en-US" b="0" dirty="0"/>
              </a:p>
              <a:p>
                <a:pPr lvl="2" eaLnBrk="1" hangingPunct="1">
                  <a:defRPr/>
                </a:pPr>
                <a14:m>
                  <m:oMath xmlns:m="http://schemas.openxmlformats.org/officeDocument/2006/math">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𝑛𝑐</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oMath>
                </a14:m>
                <a:endParaRPr lang="en-US" b="0" dirty="0"/>
              </a:p>
              <a:p>
                <a:pPr lvl="2" eaLnBrk="1" hangingPunct="1">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𝑛𝑐</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oMath>
                </a14:m>
                <a:endParaRPr lang="en-US" dirty="0"/>
              </a:p>
            </p:txBody>
          </p:sp>
        </mc:Choice>
        <mc:Fallback xmlns="">
          <p:sp>
            <p:nvSpPr>
              <p:cNvPr id="16387" name="Rectangle 3"/>
              <p:cNvSpPr>
                <a:spLocks noGrp="1" noRot="1" noChangeAspect="1" noMove="1" noResize="1" noEditPoints="1" noAdjustHandles="1" noChangeArrowheads="1" noChangeShapeType="1" noTextEdit="1"/>
              </p:cNvSpPr>
              <p:nvPr>
                <p:ph idx="1"/>
              </p:nvPr>
            </p:nvSpPr>
            <p:spPr>
              <a:blipFill>
                <a:blip r:embed="rId3"/>
                <a:stretch>
                  <a:fillRect l="-867" t="-1349" r="-1733"/>
                </a:stretch>
              </a:blipFill>
            </p:spPr>
            <p:txBody>
              <a:bodyPr/>
              <a:lstStyle/>
              <a:p>
                <a:r>
                  <a:rPr lang="en-US">
                    <a:noFill/>
                  </a:rPr>
                  <a:t> </a:t>
                </a:r>
              </a:p>
            </p:txBody>
          </p:sp>
        </mc:Fallback>
      </mc:AlternateContent>
    </p:spTree>
    <p:extLst>
      <p:ext uri="{BB962C8B-B14F-4D97-AF65-F5344CB8AC3E}">
        <p14:creationId xmlns:p14="http://schemas.microsoft.com/office/powerpoint/2010/main" val="2586063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04DA1-8AFE-43AB-8998-A6E1618FB31B}"/>
              </a:ext>
            </a:extLst>
          </p:cNvPr>
          <p:cNvSpPr>
            <a:spLocks noGrp="1"/>
          </p:cNvSpPr>
          <p:nvPr>
            <p:ph type="title"/>
          </p:nvPr>
        </p:nvSpPr>
        <p:spPr/>
        <p:txBody>
          <a:bodyPr/>
          <a:lstStyle/>
          <a:p>
            <a:r>
              <a:rPr lang="en-US" dirty="0"/>
              <a:t>03-01 Work and the Work-Energy Theorem</a:t>
            </a:r>
          </a:p>
        </p:txBody>
      </p:sp>
      <p:sp>
        <p:nvSpPr>
          <p:cNvPr id="3" name="Text Placeholder 2">
            <a:extLst>
              <a:ext uri="{FF2B5EF4-FFF2-40B4-BE49-F238E27FC236}">
                <a16:creationId xmlns:a16="http://schemas.microsoft.com/office/drawing/2014/main" id="{E4CF3534-6458-4143-9C43-0CE3156FA0A0}"/>
              </a:ext>
            </a:extLst>
          </p:cNvPr>
          <p:cNvSpPr>
            <a:spLocks noGrp="1"/>
          </p:cNvSpPr>
          <p:nvPr>
            <p:ph type="body" idx="1"/>
          </p:nvPr>
        </p:nvSpPr>
        <p:spPr/>
        <p:txBody>
          <a:bodyPr>
            <a:normAutofit fontScale="85000" lnSpcReduction="20000"/>
          </a:bodyPr>
          <a:lstStyle/>
          <a:p>
            <a:r>
              <a:rPr lang="en-US" dirty="0"/>
              <a:t>In this lesson you will…</a:t>
            </a:r>
          </a:p>
          <a:p>
            <a:r>
              <a:rPr lang="en-US" dirty="0"/>
              <a:t>• Explain how an object must be displaced for a force on it to do work.</a:t>
            </a:r>
          </a:p>
          <a:p>
            <a:r>
              <a:rPr lang="en-US" dirty="0"/>
              <a:t>• Explain how relative directions of force and displacement determine whether the work done is positive, negative, or zero. </a:t>
            </a:r>
          </a:p>
          <a:p>
            <a:r>
              <a:rPr lang="en-US" dirty="0"/>
              <a:t>• Explain work as a transfer of energy and net work as the work done by the net force.</a:t>
            </a:r>
          </a:p>
          <a:p>
            <a:r>
              <a:rPr lang="en-US" dirty="0"/>
              <a:t>• Explain and apply the work-energy theorem.</a:t>
            </a:r>
          </a:p>
        </p:txBody>
      </p:sp>
    </p:spTree>
    <p:extLst>
      <p:ext uri="{BB962C8B-B14F-4D97-AF65-F5344CB8AC3E}">
        <p14:creationId xmlns:p14="http://schemas.microsoft.com/office/powerpoint/2010/main" val="233013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effectLst/>
              </a:rPr>
              <a:t>03-03 </a:t>
            </a:r>
            <a:r>
              <a:rPr lang="en-US" dirty="0" err="1">
                <a:effectLst/>
              </a:rPr>
              <a:t>Nonconservative</a:t>
            </a:r>
            <a:r>
              <a:rPr lang="en-US" dirty="0">
                <a:effectLst/>
              </a:rPr>
              <a:t> Forces and Conservation of Energy</a:t>
            </a:r>
            <a:endParaRPr lang="en-US" dirty="0"/>
          </a:p>
        </p:txBody>
      </p:sp>
      <p:sp>
        <p:nvSpPr>
          <p:cNvPr id="3" name="Content Placeholder 2"/>
          <p:cNvSpPr>
            <a:spLocks noGrp="1"/>
          </p:cNvSpPr>
          <p:nvPr>
            <p:ph sz="half" idx="1"/>
          </p:nvPr>
        </p:nvSpPr>
        <p:spPr/>
        <p:txBody>
          <a:bodyPr>
            <a:normAutofit lnSpcReduction="10000"/>
          </a:bodyPr>
          <a:lstStyle/>
          <a:p>
            <a:r>
              <a:rPr lang="en-US" dirty="0"/>
              <a:t>Law of Conservation of Energy</a:t>
            </a:r>
          </a:p>
          <a:p>
            <a:pPr lvl="1"/>
            <a:r>
              <a:rPr lang="en-US" dirty="0"/>
              <a:t>The total energy is constant in any process. It may change form or be transferred from one system to another, but the total remains the same</a:t>
            </a:r>
          </a:p>
        </p:txBody>
      </p:sp>
      <p:sp>
        <p:nvSpPr>
          <p:cNvPr id="5" name="Content Placeholder 4"/>
          <p:cNvSpPr>
            <a:spLocks noGrp="1"/>
          </p:cNvSpPr>
          <p:nvPr>
            <p:ph sz="half" idx="2"/>
          </p:nvPr>
        </p:nvSpPr>
        <p:spPr/>
        <p:txBody>
          <a:bodyPr>
            <a:normAutofit lnSpcReduction="10000"/>
          </a:bodyPr>
          <a:lstStyle/>
          <a:p>
            <a:r>
              <a:rPr lang="en-US" dirty="0"/>
              <a:t>Energy is transformed from one form to another</a:t>
            </a:r>
          </a:p>
          <a:p>
            <a:pPr lvl="1"/>
            <a:r>
              <a:rPr lang="en-US" dirty="0"/>
              <a:t>Box sliding down incline</a:t>
            </a:r>
          </a:p>
          <a:p>
            <a:pPr lvl="2"/>
            <a:r>
              <a:rPr lang="en-US" dirty="0"/>
              <a:t>PE transformed to KE</a:t>
            </a:r>
          </a:p>
          <a:p>
            <a:pPr lvl="2"/>
            <a:r>
              <a:rPr lang="en-US" dirty="0"/>
              <a:t>KE transformed to Heat and Sound</a:t>
            </a:r>
          </a:p>
          <a:p>
            <a:pPr lvl="1"/>
            <a:endParaRPr lang="en-US" dirty="0"/>
          </a:p>
          <a:p>
            <a:pPr lvl="1"/>
            <a:r>
              <a:rPr lang="en-US" dirty="0"/>
              <a:t>Engine</a:t>
            </a:r>
          </a:p>
          <a:p>
            <a:pPr lvl="2"/>
            <a:r>
              <a:rPr lang="en-US" dirty="0"/>
              <a:t>Chemical to KE and Heat</a:t>
            </a:r>
          </a:p>
        </p:txBody>
      </p:sp>
    </p:spTree>
    <p:extLst>
      <p:ext uri="{BB962C8B-B14F-4D97-AF65-F5344CB8AC3E}">
        <p14:creationId xmlns:p14="http://schemas.microsoft.com/office/powerpoint/2010/main" val="23125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03-03 </a:t>
            </a:r>
            <a:r>
              <a:rPr lang="en-US" dirty="0" err="1">
                <a:effectLst/>
              </a:rPr>
              <a:t>Nonconservative</a:t>
            </a:r>
            <a:r>
              <a:rPr lang="en-US" dirty="0">
                <a:effectLst/>
              </a:rPr>
              <a:t> Forces and Conservation of Energy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Efficiency</a:t>
                </a:r>
              </a:p>
              <a:p>
                <a:pPr lvl="1"/>
                <a:r>
                  <a:rPr lang="en-US" dirty="0"/>
                  <a:t>Useful energy output is always less than energy input</a:t>
                </a:r>
              </a:p>
              <a:p>
                <a:pPr lvl="2"/>
                <a:r>
                  <a:rPr lang="en-US" dirty="0"/>
                  <a:t>Some energy lost to heat, etc.</a:t>
                </a:r>
              </a:p>
              <a:p>
                <a:pPr lvl="2"/>
                <a:endParaRPr lang="en-US" dirty="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𝐸𝑓𝑓𝑖𝑐𝑖𝑒𝑛𝑐𝑦</m:t>
                      </m:r>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𝐸𝑓𝑓</m:t>
                          </m:r>
                        </m:e>
                      </m:d>
                      <m:r>
                        <a:rPr lang="en-US" b="0" i="1" smtClean="0">
                          <a:latin typeface="Cambria Math"/>
                        </a:rPr>
                        <m:t>=</m:t>
                      </m:r>
                      <m:f>
                        <m:fPr>
                          <m:ctrlPr>
                            <a:rPr lang="en-US" b="0" i="1" smtClean="0">
                              <a:latin typeface="Cambria Math" panose="02040503050406030204" pitchFamily="18" charset="0"/>
                            </a:rPr>
                          </m:ctrlPr>
                        </m:fPr>
                        <m:num>
                          <m:r>
                            <m:rPr>
                              <m:nor/>
                            </m:rPr>
                            <a:rPr lang="en-US" b="0" i="0" smtClean="0">
                              <a:latin typeface="Cambria Math"/>
                            </a:rPr>
                            <m:t>useful</m:t>
                          </m:r>
                          <m:r>
                            <m:rPr>
                              <m:nor/>
                            </m:rPr>
                            <a:rPr lang="en-US" b="0" i="0" smtClean="0">
                              <a:latin typeface="Cambria Math"/>
                            </a:rPr>
                            <m:t> </m:t>
                          </m:r>
                          <m:r>
                            <m:rPr>
                              <m:nor/>
                            </m:rPr>
                            <a:rPr lang="en-US" b="0" i="0" smtClean="0">
                              <a:latin typeface="Cambria Math"/>
                            </a:rPr>
                            <m:t>energy</m:t>
                          </m:r>
                          <m:r>
                            <m:rPr>
                              <m:nor/>
                            </m:rPr>
                            <a:rPr lang="en-US" b="0" i="0" smtClean="0">
                              <a:latin typeface="Cambria Math"/>
                            </a:rPr>
                            <m:t> </m:t>
                          </m:r>
                          <m:r>
                            <m:rPr>
                              <m:nor/>
                            </m:rPr>
                            <a:rPr lang="en-US" b="0" i="0" smtClean="0">
                              <a:latin typeface="Cambria Math"/>
                            </a:rPr>
                            <m:t>or</m:t>
                          </m:r>
                          <m:r>
                            <m:rPr>
                              <m:nor/>
                            </m:rPr>
                            <a:rPr lang="en-US" b="0" i="0" smtClean="0">
                              <a:latin typeface="Cambria Math"/>
                            </a:rPr>
                            <m:t> </m:t>
                          </m:r>
                          <m:r>
                            <m:rPr>
                              <m:nor/>
                            </m:rPr>
                            <a:rPr lang="en-US" b="0" i="0" smtClean="0">
                              <a:latin typeface="Cambria Math"/>
                            </a:rPr>
                            <m:t>work</m:t>
                          </m:r>
                          <m:r>
                            <m:rPr>
                              <m:nor/>
                            </m:rPr>
                            <a:rPr lang="en-US" b="0" i="0" smtClean="0">
                              <a:latin typeface="Cambria Math"/>
                            </a:rPr>
                            <m:t> </m:t>
                          </m:r>
                          <m:r>
                            <m:rPr>
                              <m:nor/>
                            </m:rPr>
                            <a:rPr lang="en-US" b="0" i="0" smtClean="0">
                              <a:latin typeface="Cambria Math"/>
                            </a:rPr>
                            <m:t>output</m:t>
                          </m:r>
                        </m:num>
                        <m:den>
                          <m:r>
                            <m:rPr>
                              <m:nor/>
                            </m:rPr>
                            <a:rPr lang="en-US" b="0" i="0" smtClean="0">
                              <a:latin typeface="Cambria Math"/>
                            </a:rPr>
                            <m:t>total</m:t>
                          </m:r>
                          <m:r>
                            <m:rPr>
                              <m:nor/>
                            </m:rPr>
                            <a:rPr lang="en-US" b="0" i="0" smtClean="0">
                              <a:latin typeface="Cambria Math"/>
                            </a:rPr>
                            <m:t> </m:t>
                          </m:r>
                          <m:r>
                            <m:rPr>
                              <m:nor/>
                            </m:rPr>
                            <a:rPr lang="en-US" b="0" i="0" smtClean="0">
                              <a:latin typeface="Cambria Math"/>
                            </a:rPr>
                            <m:t>energy</m:t>
                          </m:r>
                          <m:r>
                            <m:rPr>
                              <m:nor/>
                            </m:rPr>
                            <a:rPr lang="en-US" b="0" i="0" smtClean="0">
                              <a:latin typeface="Cambria Math"/>
                            </a:rPr>
                            <m:t> </m:t>
                          </m:r>
                          <m:r>
                            <m:rPr>
                              <m:nor/>
                            </m:rPr>
                            <a:rPr lang="en-US" b="0" i="0" smtClean="0">
                              <a:latin typeface="Cambria Math"/>
                            </a:rPr>
                            <m:t>input</m:t>
                          </m:r>
                        </m:den>
                      </m:f>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𝑜𝑢𝑡</m:t>
                              </m:r>
                            </m:sub>
                          </m:sSub>
                        </m:num>
                        <m:den>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𝑖𝑛</m:t>
                              </m:r>
                            </m:sub>
                          </m:sSub>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33" t="-1203"/>
                </a:stretch>
              </a:blipFill>
            </p:spPr>
            <p:txBody>
              <a:bodyPr/>
              <a:lstStyle/>
              <a:p>
                <a:r>
                  <a:rPr lang="en-US">
                    <a:noFill/>
                  </a:rPr>
                  <a:t> </a:t>
                </a:r>
              </a:p>
            </p:txBody>
          </p:sp>
        </mc:Fallback>
      </mc:AlternateContent>
    </p:spTree>
    <p:extLst>
      <p:ext uri="{BB962C8B-B14F-4D97-AF65-F5344CB8AC3E}">
        <p14:creationId xmlns:p14="http://schemas.microsoft.com/office/powerpoint/2010/main" val="35688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defRPr/>
            </a:pPr>
            <a:r>
              <a:rPr lang="en-US" dirty="0">
                <a:effectLst/>
              </a:rPr>
              <a:t>03-03 </a:t>
            </a:r>
            <a:r>
              <a:rPr lang="en-US" dirty="0" err="1">
                <a:effectLst/>
              </a:rPr>
              <a:t>Nonconservative</a:t>
            </a:r>
            <a:r>
              <a:rPr lang="en-US" dirty="0">
                <a:effectLst/>
              </a:rPr>
              <a:t> Forces and Conservation of Energy</a:t>
            </a:r>
            <a:endParaRPr lang="en-US" dirty="0"/>
          </a:p>
        </p:txBody>
      </p:sp>
      <p:sp>
        <p:nvSpPr>
          <p:cNvPr id="20483" name="Rectangle 3"/>
          <p:cNvSpPr>
            <a:spLocks noGrp="1" noChangeArrowheads="1"/>
          </p:cNvSpPr>
          <p:nvPr>
            <p:ph idx="1"/>
          </p:nvPr>
        </p:nvSpPr>
        <p:spPr/>
        <p:txBody>
          <a:bodyPr/>
          <a:lstStyle/>
          <a:p>
            <a:pPr eaLnBrk="1" hangingPunct="1">
              <a:defRPr/>
            </a:pPr>
            <a:r>
              <a:rPr lang="en-US" dirty="0"/>
              <a:t>A rocket starts on the ground at rest.  Its final speed is 500 m/s and height is 5000 m.  If the mass of the rocket stays approximately 200 kg.  Find the work done by the rocket engine.</a:t>
            </a:r>
          </a:p>
          <a:p>
            <a:pPr eaLnBrk="1" hangingPunct="1">
              <a:defRPr/>
            </a:pPr>
            <a:endParaRPr lang="en-US" dirty="0"/>
          </a:p>
          <a:p>
            <a:pPr eaLnBrk="1" hangingPunct="1">
              <a:defRPr/>
            </a:pPr>
            <a:r>
              <a:rPr lang="en-US" dirty="0"/>
              <a:t>W = 3.48 x 10</a:t>
            </a:r>
            <a:r>
              <a:rPr lang="en-US" baseline="30000" dirty="0"/>
              <a:t>7</a:t>
            </a:r>
            <a:r>
              <a:rPr lang="en-US" dirty="0"/>
              <a:t> J</a:t>
            </a:r>
          </a:p>
        </p:txBody>
      </p:sp>
      <p:pic>
        <p:nvPicPr>
          <p:cNvPr id="1029" name="Picture 5" descr="C:\Users\rwright\AppData\Local\Microsoft\Windows\Temporary Internet Files\Content.IE5\SGUW8EDN\MC90043471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438802"/>
            <a:ext cx="1981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99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defRPr/>
            </a:pPr>
            <a:r>
              <a:rPr lang="en-US" dirty="0">
                <a:effectLst/>
              </a:rPr>
              <a:t>03-03 </a:t>
            </a:r>
            <a:r>
              <a:rPr lang="en-US" dirty="0" err="1">
                <a:effectLst/>
              </a:rPr>
              <a:t>Nonconservative</a:t>
            </a:r>
            <a:r>
              <a:rPr lang="en-US" dirty="0">
                <a:effectLst/>
              </a:rPr>
              <a:t> Forces and Conservation of Energy</a:t>
            </a:r>
            <a:endParaRPr lang="en-US" dirty="0"/>
          </a:p>
        </p:txBody>
      </p:sp>
      <p:sp>
        <p:nvSpPr>
          <p:cNvPr id="8195" name="Rectangle 3"/>
          <p:cNvSpPr>
            <a:spLocks noGrp="1" noChangeArrowheads="1"/>
          </p:cNvSpPr>
          <p:nvPr>
            <p:ph idx="1"/>
          </p:nvPr>
        </p:nvSpPr>
        <p:spPr/>
        <p:txBody>
          <a:bodyPr/>
          <a:lstStyle/>
          <a:p>
            <a:pPr eaLnBrk="1" hangingPunct="1">
              <a:defRPr/>
            </a:pPr>
            <a:r>
              <a:rPr lang="en-US"/>
              <a:t>A 1500-kg car’s brakes failed and it coasts down a hill from rest.  The hill is 10 m high and the car has a speed of 12 m/s at the bottom of the hill.  How much work did friction do on the car?</a:t>
            </a:r>
          </a:p>
          <a:p>
            <a:pPr eaLnBrk="1" hangingPunct="1">
              <a:defRPr/>
            </a:pPr>
            <a:endParaRPr lang="en-US"/>
          </a:p>
          <a:p>
            <a:pPr eaLnBrk="1" hangingPunct="1">
              <a:defRPr/>
            </a:pPr>
            <a:r>
              <a:rPr lang="en-US"/>
              <a:t>W</a:t>
            </a:r>
            <a:r>
              <a:rPr lang="en-US" baseline="-25000"/>
              <a:t>f</a:t>
            </a:r>
            <a:r>
              <a:rPr lang="en-US"/>
              <a:t> = -39000 J</a:t>
            </a:r>
          </a:p>
        </p:txBody>
      </p:sp>
      <p:pic>
        <p:nvPicPr>
          <p:cNvPr id="8196" name="Picture 4" descr="Rollover%20I-70%20mm%20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53527"/>
            <a:ext cx="326550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63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0-#ppt_w/2"/>
                                          </p:val>
                                        </p:tav>
                                        <p:tav tm="100000">
                                          <p:val>
                                            <p:strVal val="#ppt_x"/>
                                          </p:val>
                                        </p:tav>
                                      </p:tavLst>
                                    </p:anim>
                                    <p:anim calcmode="lin" valueType="num">
                                      <p:cBhvr additive="base">
                                        <p:cTn id="8" dur="500" fill="hold"/>
                                        <p:tgtEl>
                                          <p:spTgt spid="819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defRPr/>
            </a:pPr>
            <a:r>
              <a:rPr lang="en-US" dirty="0">
                <a:effectLst/>
              </a:rPr>
              <a:t>03-03 </a:t>
            </a:r>
            <a:r>
              <a:rPr lang="en-US" dirty="0" err="1">
                <a:effectLst/>
              </a:rPr>
              <a:t>Nonconservative</a:t>
            </a:r>
            <a:r>
              <a:rPr lang="en-US" dirty="0">
                <a:effectLst/>
              </a:rPr>
              <a:t> Forces and Conservation of Energy</a:t>
            </a:r>
            <a:endParaRPr lang="en-US" dirty="0"/>
          </a:p>
        </p:txBody>
      </p:sp>
      <p:sp>
        <p:nvSpPr>
          <p:cNvPr id="12291" name="Rectangle 3"/>
          <p:cNvSpPr>
            <a:spLocks noGrp="1" noChangeArrowheads="1"/>
          </p:cNvSpPr>
          <p:nvPr>
            <p:ph idx="1"/>
          </p:nvPr>
        </p:nvSpPr>
        <p:spPr/>
        <p:txBody>
          <a:bodyPr/>
          <a:lstStyle/>
          <a:p>
            <a:pPr eaLnBrk="1" hangingPunct="1">
              <a:defRPr/>
            </a:pPr>
            <a:r>
              <a:rPr lang="en-US" dirty="0"/>
              <a:t>Captain Proton’s rocket pack provides 800,000 J of work to propel him from resting on his ship which is near the earth to 50 m above it.  Captain Proton’s mass is 90 kg.  What is his final velocity?</a:t>
            </a:r>
          </a:p>
          <a:p>
            <a:pPr eaLnBrk="1" hangingPunct="1">
              <a:defRPr/>
            </a:pPr>
            <a:endParaRPr lang="en-US" dirty="0"/>
          </a:p>
          <a:p>
            <a:pPr eaLnBrk="1" hangingPunct="1">
              <a:defRPr/>
            </a:pPr>
            <a:r>
              <a:rPr lang="en-US" dirty="0"/>
              <a:t>V = 130 m/s</a:t>
            </a:r>
          </a:p>
        </p:txBody>
      </p:sp>
      <p:pic>
        <p:nvPicPr>
          <p:cNvPr id="51204" name="Picture 4" descr="captain pro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90696"/>
            <a:ext cx="3240350" cy="20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636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03-03 Homework</a:t>
            </a:r>
          </a:p>
        </p:txBody>
      </p:sp>
      <p:sp>
        <p:nvSpPr>
          <p:cNvPr id="3" name="Content Placeholder 2"/>
          <p:cNvSpPr>
            <a:spLocks noGrp="1"/>
          </p:cNvSpPr>
          <p:nvPr>
            <p:ph sz="half" idx="1"/>
          </p:nvPr>
        </p:nvSpPr>
        <p:spPr/>
        <p:txBody>
          <a:bodyPr>
            <a:normAutofit/>
          </a:bodyPr>
          <a:lstStyle/>
          <a:p>
            <a:r>
              <a:rPr lang="en-US" dirty="0"/>
              <a:t>Energy is not to be conserved while you do this homework</a:t>
            </a:r>
          </a:p>
          <a:p>
            <a:endParaRPr lang="en-US" dirty="0"/>
          </a:p>
          <a:p>
            <a:r>
              <a:rPr lang="en-US" dirty="0"/>
              <a:t>Read 7.7</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2510650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FF82-F829-4E22-8093-E15C8E16CC0F}"/>
              </a:ext>
            </a:extLst>
          </p:cNvPr>
          <p:cNvSpPr>
            <a:spLocks noGrp="1"/>
          </p:cNvSpPr>
          <p:nvPr>
            <p:ph type="title"/>
          </p:nvPr>
        </p:nvSpPr>
        <p:spPr/>
        <p:txBody>
          <a:bodyPr/>
          <a:lstStyle/>
          <a:p>
            <a:r>
              <a:rPr lang="en-US" dirty="0"/>
              <a:t>03-04 Power</a:t>
            </a:r>
          </a:p>
        </p:txBody>
      </p:sp>
      <p:sp>
        <p:nvSpPr>
          <p:cNvPr id="3" name="Text Placeholder 2">
            <a:extLst>
              <a:ext uri="{FF2B5EF4-FFF2-40B4-BE49-F238E27FC236}">
                <a16:creationId xmlns:a16="http://schemas.microsoft.com/office/drawing/2014/main" id="{5EEF773A-0A1F-4896-8DB7-E8F9966782B1}"/>
              </a:ext>
            </a:extLst>
          </p:cNvPr>
          <p:cNvSpPr>
            <a:spLocks noGrp="1"/>
          </p:cNvSpPr>
          <p:nvPr>
            <p:ph type="body" idx="1"/>
          </p:nvPr>
        </p:nvSpPr>
        <p:spPr/>
        <p:txBody>
          <a:bodyPr/>
          <a:lstStyle/>
          <a:p>
            <a:r>
              <a:rPr lang="en-US" dirty="0"/>
              <a:t>In this lesson you will…</a:t>
            </a:r>
          </a:p>
          <a:p>
            <a:r>
              <a:rPr lang="en-US" dirty="0"/>
              <a:t>• Calculate power by calculating changes in energy over time.</a:t>
            </a:r>
          </a:p>
          <a:p>
            <a:r>
              <a:rPr lang="en-US" dirty="0"/>
              <a:t>• Examine power consumption and calculations of the cost of energy consumed.</a:t>
            </a:r>
          </a:p>
        </p:txBody>
      </p:sp>
    </p:spTree>
    <p:extLst>
      <p:ext uri="{BB962C8B-B14F-4D97-AF65-F5344CB8AC3E}">
        <p14:creationId xmlns:p14="http://schemas.microsoft.com/office/powerpoint/2010/main" val="302782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t>03-04 Power</a:t>
            </a:r>
          </a:p>
        </p:txBody>
      </p:sp>
      <p:sp>
        <p:nvSpPr>
          <p:cNvPr id="7171" name="Rectangle 3"/>
          <p:cNvSpPr>
            <a:spLocks noGrp="1" noChangeArrowheads="1"/>
          </p:cNvSpPr>
          <p:nvPr>
            <p:ph idx="1"/>
          </p:nvPr>
        </p:nvSpPr>
        <p:spPr/>
        <p:txBody>
          <a:bodyPr>
            <a:normAutofit/>
          </a:bodyPr>
          <a:lstStyle/>
          <a:p>
            <a:pPr eaLnBrk="1" hangingPunct="1">
              <a:lnSpc>
                <a:spcPct val="90000"/>
              </a:lnSpc>
              <a:defRPr/>
            </a:pPr>
            <a:r>
              <a:rPr lang="en-US" dirty="0"/>
              <a:t>Two cars with the same mass do the same amount of work to get to 100 km/h.</a:t>
            </a:r>
          </a:p>
          <a:p>
            <a:pPr eaLnBrk="1" hangingPunct="1">
              <a:lnSpc>
                <a:spcPct val="90000"/>
              </a:lnSpc>
              <a:defRPr/>
            </a:pPr>
            <a:endParaRPr lang="en-US" dirty="0"/>
          </a:p>
          <a:p>
            <a:pPr eaLnBrk="1" hangingPunct="1">
              <a:lnSpc>
                <a:spcPct val="90000"/>
              </a:lnSpc>
              <a:defRPr/>
            </a:pPr>
            <a:r>
              <a:rPr lang="en-US" dirty="0"/>
              <a:t>Which car is better</a:t>
            </a:r>
          </a:p>
          <a:p>
            <a:pPr lvl="2" eaLnBrk="1" hangingPunct="1">
              <a:lnSpc>
                <a:spcPct val="90000"/>
              </a:lnSpc>
              <a:defRPr/>
            </a:pPr>
            <a:r>
              <a:rPr lang="en-US" dirty="0"/>
              <a:t>Takes 8.0 s</a:t>
            </a:r>
          </a:p>
          <a:p>
            <a:pPr lvl="2" eaLnBrk="1" hangingPunct="1">
              <a:lnSpc>
                <a:spcPct val="90000"/>
              </a:lnSpc>
              <a:defRPr/>
            </a:pPr>
            <a:r>
              <a:rPr lang="en-US" dirty="0"/>
              <a:t>Takes 6.2 s</a:t>
            </a:r>
          </a:p>
          <a:p>
            <a:pPr lvl="1" eaLnBrk="1" hangingPunct="1">
              <a:lnSpc>
                <a:spcPct val="90000"/>
              </a:lnSpc>
              <a:defRPr/>
            </a:pPr>
            <a:endParaRPr lang="en-US" dirty="0"/>
          </a:p>
          <a:p>
            <a:pPr eaLnBrk="1" hangingPunct="1">
              <a:lnSpc>
                <a:spcPct val="90000"/>
              </a:lnSpc>
              <a:defRPr/>
            </a:pPr>
            <a:r>
              <a:rPr lang="en-US" dirty="0"/>
              <a:t>Sometimes the time taken to do the work is important</a:t>
            </a:r>
          </a:p>
        </p:txBody>
      </p:sp>
    </p:spTree>
    <p:extLst>
      <p:ext uri="{BB962C8B-B14F-4D97-AF65-F5344CB8AC3E}">
        <p14:creationId xmlns:p14="http://schemas.microsoft.com/office/powerpoint/2010/main" val="154899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t>03-04 Power</a:t>
            </a:r>
          </a:p>
        </p:txBody>
      </p:sp>
      <mc:AlternateContent xmlns:mc="http://schemas.openxmlformats.org/markup-compatibility/2006" xmlns:a14="http://schemas.microsoft.com/office/drawing/2010/main">
        <mc:Choice Requires="a14">
          <p:sp>
            <p:nvSpPr>
              <p:cNvPr id="8195" name="Rectangle 3"/>
              <p:cNvSpPr>
                <a:spLocks noGrp="1" noChangeArrowheads="1"/>
              </p:cNvSpPr>
              <p:nvPr>
                <p:ph idx="1"/>
              </p:nvPr>
            </p:nvSpPr>
            <p:spPr/>
            <p:txBody>
              <a:bodyPr>
                <a:normAutofit/>
              </a:bodyPr>
              <a:lstStyle/>
              <a:p>
                <a:pPr eaLnBrk="1" hangingPunct="1">
                  <a:defRPr/>
                </a:pPr>
                <a:r>
                  <a:rPr lang="en-US" dirty="0"/>
                  <a:t>Rate that work is done</a:t>
                </a:r>
              </a:p>
              <a:p>
                <a:pPr eaLnBrk="1" hangingPunct="1">
                  <a:defRPr/>
                </a:pPr>
                <a:endParaRPr lang="en-US" dirty="0"/>
              </a:p>
              <a:p>
                <a:pPr marL="0" indent="0" eaLnBrk="1" hangingPunct="1">
                  <a:buNone/>
                  <a:defRPr/>
                </a:pPr>
                <a14:m>
                  <m:oMathPara xmlns:m="http://schemas.openxmlformats.org/officeDocument/2006/math">
                    <m:oMathParaPr>
                      <m:jc m:val="centerGroup"/>
                    </m:oMathParaPr>
                    <m:oMath xmlns:m="http://schemas.openxmlformats.org/officeDocument/2006/math">
                      <m:r>
                        <a:rPr lang="en-US" sz="4800" b="0" i="1" smtClean="0">
                          <a:latin typeface="Cambria Math"/>
                        </a:rPr>
                        <m:t>𝑃</m:t>
                      </m:r>
                      <m:r>
                        <a:rPr lang="en-US" sz="4800" b="0" i="1" smtClean="0">
                          <a:latin typeface="Cambria Math"/>
                        </a:rPr>
                        <m:t>=</m:t>
                      </m:r>
                      <m:f>
                        <m:fPr>
                          <m:ctrlPr>
                            <a:rPr lang="en-US" sz="4800" b="0" i="1" smtClean="0">
                              <a:latin typeface="Cambria Math" panose="02040503050406030204" pitchFamily="18" charset="0"/>
                            </a:rPr>
                          </m:ctrlPr>
                        </m:fPr>
                        <m:num>
                          <m:r>
                            <a:rPr lang="en-US" sz="4800" b="0" i="1" smtClean="0">
                              <a:latin typeface="Cambria Math"/>
                            </a:rPr>
                            <m:t>𝑊</m:t>
                          </m:r>
                        </m:num>
                        <m:den>
                          <m:r>
                            <a:rPr lang="en-US" sz="4800" b="0" i="1" smtClean="0">
                              <a:latin typeface="Cambria Math"/>
                            </a:rPr>
                            <m:t>𝑡</m:t>
                          </m:r>
                        </m:den>
                      </m:f>
                    </m:oMath>
                  </m:oMathPara>
                </a14:m>
                <a:endParaRPr lang="en-US" sz="4800" b="0" dirty="0"/>
              </a:p>
              <a:p>
                <a:pPr eaLnBrk="1" hangingPunct="1">
                  <a:defRPr/>
                </a:pPr>
                <a:endParaRPr lang="en-US" dirty="0"/>
              </a:p>
              <a:p>
                <a:pPr eaLnBrk="1" hangingPunct="1">
                  <a:defRPr/>
                </a:pPr>
                <a:r>
                  <a:rPr lang="en-US" dirty="0"/>
                  <a:t>Unit:  joule/s = </a:t>
                </a:r>
                <a:r>
                  <a:rPr lang="en-US" b="1" dirty="0"/>
                  <a:t>watt (W)</a:t>
                </a:r>
                <a:endParaRPr lang="en-US" dirty="0"/>
              </a:p>
            </p:txBody>
          </p:sp>
        </mc:Choice>
        <mc:Fallback xmlns="">
          <p:sp>
            <p:nvSpPr>
              <p:cNvPr id="8195"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p:spTree>
    <p:extLst>
      <p:ext uri="{BB962C8B-B14F-4D97-AF65-F5344CB8AC3E}">
        <p14:creationId xmlns:p14="http://schemas.microsoft.com/office/powerpoint/2010/main" val="113065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03-04 Power</a:t>
            </a:r>
          </a:p>
        </p:txBody>
      </p:sp>
      <p:sp>
        <p:nvSpPr>
          <p:cNvPr id="10243" name="Rectangle 3"/>
          <p:cNvSpPr>
            <a:spLocks noGrp="1" noChangeArrowheads="1"/>
          </p:cNvSpPr>
          <p:nvPr>
            <p:ph idx="1"/>
          </p:nvPr>
        </p:nvSpPr>
        <p:spPr/>
        <p:txBody>
          <a:bodyPr/>
          <a:lstStyle/>
          <a:p>
            <a:pPr eaLnBrk="1" hangingPunct="1">
              <a:defRPr/>
            </a:pPr>
            <a:r>
              <a:rPr lang="en-US"/>
              <a:t>Since work changes the amount of energy in an object</a:t>
            </a:r>
          </a:p>
          <a:p>
            <a:pPr eaLnBrk="1" hangingPunct="1">
              <a:defRPr/>
            </a:pPr>
            <a:endParaRPr lang="en-US"/>
          </a:p>
          <a:p>
            <a:pPr eaLnBrk="1" hangingPunct="1">
              <a:defRPr/>
            </a:pPr>
            <a:r>
              <a:rPr lang="en-US"/>
              <a:t>Power is the rate that energy is changing</a:t>
            </a:r>
          </a:p>
        </p:txBody>
      </p:sp>
    </p:spTree>
    <p:extLst>
      <p:ext uri="{BB962C8B-B14F-4D97-AF65-F5344CB8AC3E}">
        <p14:creationId xmlns:p14="http://schemas.microsoft.com/office/powerpoint/2010/main" val="67543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dirty="0"/>
              <a:t>03-01 Work and the Work-Energy Theorem</a:t>
            </a:r>
          </a:p>
        </p:txBody>
      </p:sp>
      <p:sp>
        <p:nvSpPr>
          <p:cNvPr id="6147" name="Rectangle 3"/>
          <p:cNvSpPr>
            <a:spLocks noGrp="1" noChangeArrowheads="1"/>
          </p:cNvSpPr>
          <p:nvPr>
            <p:ph idx="1"/>
          </p:nvPr>
        </p:nvSpPr>
        <p:spPr/>
        <p:txBody>
          <a:bodyPr/>
          <a:lstStyle/>
          <a:p>
            <a:pPr eaLnBrk="1" hangingPunct="1">
              <a:defRPr/>
            </a:pPr>
            <a:r>
              <a:rPr lang="en-US"/>
              <a:t>Which of the following is NOT work?</a:t>
            </a:r>
          </a:p>
          <a:p>
            <a:pPr lvl="1" eaLnBrk="1" hangingPunct="1">
              <a:defRPr/>
            </a:pPr>
            <a:r>
              <a:rPr lang="en-US"/>
              <a:t>Pushing a Stalled Car</a:t>
            </a:r>
          </a:p>
          <a:p>
            <a:pPr lvl="1" eaLnBrk="1" hangingPunct="1">
              <a:defRPr/>
            </a:pPr>
            <a:r>
              <a:rPr lang="en-US"/>
              <a:t>Pulling a Wagon</a:t>
            </a:r>
          </a:p>
          <a:p>
            <a:pPr lvl="1" eaLnBrk="1" hangingPunct="1">
              <a:defRPr/>
            </a:pPr>
            <a:r>
              <a:rPr lang="en-US"/>
              <a:t>Climbing stairs</a:t>
            </a:r>
          </a:p>
          <a:p>
            <a:pPr lvl="1" eaLnBrk="1" hangingPunct="1">
              <a:defRPr/>
            </a:pPr>
            <a:r>
              <a:rPr lang="en-US"/>
              <a:t>Falling Down</a:t>
            </a:r>
          </a:p>
          <a:p>
            <a:pPr lvl="1" eaLnBrk="1" hangingPunct="1">
              <a:defRPr/>
            </a:pPr>
            <a:r>
              <a:rPr lang="en-US"/>
              <a:t>Carrying a Heavy Backpack Down the Hall</a:t>
            </a:r>
          </a:p>
        </p:txBody>
      </p:sp>
      <p:sp>
        <p:nvSpPr>
          <p:cNvPr id="6148" name="Oval 4"/>
          <p:cNvSpPr>
            <a:spLocks noChangeArrowheads="1"/>
          </p:cNvSpPr>
          <p:nvPr/>
        </p:nvSpPr>
        <p:spPr bwMode="auto">
          <a:xfrm>
            <a:off x="-228600" y="3028950"/>
            <a:ext cx="7239000" cy="685800"/>
          </a:xfrm>
          <a:prstGeom prst="ellipse">
            <a:avLst/>
          </a:prstGeom>
          <a:noFill/>
          <a:ln w="76200">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extLst>
      <p:ext uri="{BB962C8B-B14F-4D97-AF65-F5344CB8AC3E}">
        <p14:creationId xmlns:p14="http://schemas.microsoft.com/office/powerpoint/2010/main" val="3627896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6148"/>
                                        </p:tgtEl>
                                        <p:attrNameLst>
                                          <p:attrName>style.visibility</p:attrName>
                                        </p:attrNameLst>
                                      </p:cBhvr>
                                      <p:to>
                                        <p:strVal val="visible"/>
                                      </p:to>
                                    </p:set>
                                    <p:anim calcmode="lin" valueType="num">
                                      <p:cBhvr>
                                        <p:cTn id="31" dur="1000" fill="hold"/>
                                        <p:tgtEl>
                                          <p:spTgt spid="6148"/>
                                        </p:tgtEl>
                                        <p:attrNameLst>
                                          <p:attrName>ppt_w</p:attrName>
                                        </p:attrNameLst>
                                      </p:cBhvr>
                                      <p:tavLst>
                                        <p:tav tm="0">
                                          <p:val>
                                            <p:fltVal val="0"/>
                                          </p:val>
                                        </p:tav>
                                        <p:tav tm="100000">
                                          <p:val>
                                            <p:strVal val="#ppt_w"/>
                                          </p:val>
                                        </p:tav>
                                      </p:tavLst>
                                    </p:anim>
                                    <p:anim calcmode="lin" valueType="num">
                                      <p:cBhvr>
                                        <p:cTn id="32" dur="1000" fill="hold"/>
                                        <p:tgtEl>
                                          <p:spTgt spid="6148"/>
                                        </p:tgtEl>
                                        <p:attrNameLst>
                                          <p:attrName>ppt_h</p:attrName>
                                        </p:attrNameLst>
                                      </p:cBhvr>
                                      <p:tavLst>
                                        <p:tav tm="0">
                                          <p:val>
                                            <p:fltVal val="0"/>
                                          </p:val>
                                        </p:tav>
                                        <p:tav tm="100000">
                                          <p:val>
                                            <p:strVal val="#ppt_h"/>
                                          </p:val>
                                        </p:tav>
                                      </p:tavLst>
                                    </p:anim>
                                    <p:anim calcmode="lin" valueType="num">
                                      <p:cBhvr>
                                        <p:cTn id="33" dur="1000" fill="hold"/>
                                        <p:tgtEl>
                                          <p:spTgt spid="6148"/>
                                        </p:tgtEl>
                                        <p:attrNameLst>
                                          <p:attrName>style.rotation</p:attrName>
                                        </p:attrNameLst>
                                      </p:cBhvr>
                                      <p:tavLst>
                                        <p:tav tm="0">
                                          <p:val>
                                            <p:fltVal val="90"/>
                                          </p:val>
                                        </p:tav>
                                        <p:tav tm="100000">
                                          <p:val>
                                            <p:fltVal val="0"/>
                                          </p:val>
                                        </p:tav>
                                      </p:tavLst>
                                    </p:anim>
                                    <p:animEffect transition="in" filter="fade">
                                      <p:cBhvr>
                                        <p:cTn id="34"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a:t>03-04 Power</a:t>
            </a:r>
          </a:p>
        </p:txBody>
      </p:sp>
      <p:sp>
        <p:nvSpPr>
          <p:cNvPr id="19459" name="Rectangle 3"/>
          <p:cNvSpPr>
            <a:spLocks noGrp="1" noChangeArrowheads="1"/>
          </p:cNvSpPr>
          <p:nvPr>
            <p:ph idx="1"/>
          </p:nvPr>
        </p:nvSpPr>
        <p:spPr/>
        <p:txBody>
          <a:bodyPr/>
          <a:lstStyle/>
          <a:p>
            <a:pPr eaLnBrk="1" hangingPunct="1">
              <a:defRPr/>
            </a:pPr>
            <a:r>
              <a:rPr lang="en-US" dirty="0"/>
              <a:t>A 1000 kg car accelerates from 0 to 100 km/h in 3.2 s on a level road.  Find the average power of the car.</a:t>
            </a:r>
          </a:p>
          <a:p>
            <a:pPr eaLnBrk="1" hangingPunct="1">
              <a:defRPr/>
            </a:pPr>
            <a:endParaRPr lang="en-US" dirty="0"/>
          </a:p>
          <a:p>
            <a:pPr eaLnBrk="1" hangingPunct="1">
              <a:defRPr/>
            </a:pPr>
            <a:r>
              <a:rPr lang="en-US" dirty="0"/>
              <a:t>P = 121000 W</a:t>
            </a:r>
          </a:p>
          <a:p>
            <a:pPr lvl="2" eaLnBrk="1" hangingPunct="1">
              <a:defRPr/>
            </a:pPr>
            <a:r>
              <a:rPr lang="en-US" dirty="0"/>
              <a:t>162 horsepower</a:t>
            </a:r>
          </a:p>
        </p:txBody>
      </p:sp>
      <p:pic>
        <p:nvPicPr>
          <p:cNvPr id="2050" name="Picture 2" descr="C:\Users\rwright\AppData\Local\Microsoft\Windows\Temporary Internet Files\Content.IE5\SGUW8EDN\MP900438724[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600" l="0" r="100000"/>
                    </a14:imgEffect>
                  </a14:imgLayer>
                </a14:imgProps>
              </a:ext>
              <a:ext uri="{28A0092B-C50C-407E-A947-70E740481C1C}">
                <a14:useLocalDpi xmlns:a14="http://schemas.microsoft.com/office/drawing/2010/main" val="0"/>
              </a:ext>
            </a:extLst>
          </a:blip>
          <a:srcRect/>
          <a:stretch>
            <a:fillRect/>
          </a:stretch>
        </p:blipFill>
        <p:spPr bwMode="auto">
          <a:xfrm>
            <a:off x="5638800" y="3028950"/>
            <a:ext cx="3685567" cy="245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60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03-04 Power</a:t>
            </a:r>
          </a:p>
        </p:txBody>
      </p:sp>
      <p:sp>
        <p:nvSpPr>
          <p:cNvPr id="3" name="Content Placeholder 2"/>
          <p:cNvSpPr>
            <a:spLocks noGrp="1"/>
          </p:cNvSpPr>
          <p:nvPr>
            <p:ph idx="1"/>
          </p:nvPr>
        </p:nvSpPr>
        <p:spPr/>
        <p:txBody>
          <a:bodyPr/>
          <a:lstStyle/>
          <a:p>
            <a:r>
              <a:rPr lang="en-US" dirty="0"/>
              <a:t>Electrical Energy</a:t>
            </a:r>
          </a:p>
          <a:p>
            <a:pPr lvl="1"/>
            <a:r>
              <a:rPr lang="en-US" dirty="0"/>
              <a:t>Often measured in kWh because </a:t>
            </a:r>
            <a:r>
              <a:rPr lang="en-US" dirty="0" err="1"/>
              <a:t>Pt</a:t>
            </a:r>
            <a:r>
              <a:rPr lang="en-US" dirty="0"/>
              <a:t> = W</a:t>
            </a:r>
          </a:p>
          <a:p>
            <a:r>
              <a:rPr lang="en-US" dirty="0"/>
              <a:t>If it costs $0.10 per kWh, how much will it cost to run a 1000 W microwave for 2 minutes?</a:t>
            </a:r>
          </a:p>
        </p:txBody>
      </p:sp>
    </p:spTree>
    <p:extLst>
      <p:ext uri="{BB962C8B-B14F-4D97-AF65-F5344CB8AC3E}">
        <p14:creationId xmlns:p14="http://schemas.microsoft.com/office/powerpoint/2010/main" val="336725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03-04 Power</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Power of Pushups Lab</a:t>
            </a:r>
          </a:p>
          <a:p>
            <a:pPr marL="457200" lvl="0" indent="-457200">
              <a:buFont typeface="+mj-lt"/>
              <a:buAutoNum type="arabicPeriod"/>
            </a:pPr>
            <a:r>
              <a:rPr lang="en-US" dirty="0"/>
              <a:t>Choose a group member to do pushups. They need to know their weight. Convert their weight to mass in kg. </a:t>
            </a:r>
          </a:p>
          <a:p>
            <a:pPr marL="457200" lvl="0" indent="-457200">
              <a:buFont typeface="+mj-lt"/>
              <a:buAutoNum type="arabicPeriod"/>
            </a:pPr>
            <a:r>
              <a:rPr lang="en-US" dirty="0"/>
              <a:t>A person lifts approximately 65% of their mass when doing a pushup. How much mass will your group member be lifting? </a:t>
            </a:r>
          </a:p>
          <a:p>
            <a:pPr marL="457200" lvl="0" indent="-457200">
              <a:buFont typeface="+mj-lt"/>
              <a:buAutoNum type="arabicPeriod"/>
            </a:pPr>
            <a:r>
              <a:rPr lang="en-US" dirty="0"/>
              <a:t>Measure the height of their shoulders at the lowest part of a pushup. </a:t>
            </a:r>
          </a:p>
          <a:p>
            <a:pPr marL="457200" lvl="0" indent="-457200">
              <a:buFont typeface="+mj-lt"/>
              <a:buAutoNum type="arabicPeriod"/>
            </a:pPr>
            <a:r>
              <a:rPr lang="en-US" dirty="0"/>
              <a:t>Measure the height of their shoulders at the highest part of a pushup. </a:t>
            </a:r>
          </a:p>
          <a:p>
            <a:pPr marL="457200" lvl="0" indent="-457200">
              <a:buFont typeface="+mj-lt"/>
              <a:buAutoNum type="arabicPeriod"/>
            </a:pPr>
            <a:r>
              <a:rPr lang="en-US" dirty="0"/>
              <a:t>What distance do the shoulders move during a pushup (just going up)? </a:t>
            </a:r>
          </a:p>
          <a:p>
            <a:pPr marL="457200" lvl="0" indent="-457200">
              <a:buFont typeface="+mj-lt"/>
              <a:buAutoNum type="arabicPeriod"/>
            </a:pPr>
            <a:r>
              <a:rPr lang="en-US" dirty="0"/>
              <a:t>How much work is done for one pushup? </a:t>
            </a:r>
          </a:p>
          <a:p>
            <a:pPr marL="457200" lvl="0" indent="-457200">
              <a:buFont typeface="+mj-lt"/>
              <a:buAutoNum type="arabicPeriod"/>
            </a:pPr>
            <a:r>
              <a:rPr lang="en-US" dirty="0"/>
              <a:t>How much work is done for 10 pushups? </a:t>
            </a:r>
          </a:p>
          <a:p>
            <a:pPr marL="457200" lvl="0" indent="-457200">
              <a:buFont typeface="+mj-lt"/>
              <a:buAutoNum type="arabicPeriod"/>
            </a:pPr>
            <a:r>
              <a:rPr lang="en-US" dirty="0"/>
              <a:t>Time how long it takes your group member to do 10 pushups. </a:t>
            </a:r>
          </a:p>
          <a:p>
            <a:pPr marL="457200" lvl="0" indent="-457200">
              <a:buFont typeface="+mj-lt"/>
              <a:buAutoNum type="arabicPeriod"/>
            </a:pPr>
            <a:r>
              <a:rPr lang="en-US" dirty="0"/>
              <a:t>Calculate the power of doing 10 pushups by your group member. </a:t>
            </a:r>
          </a:p>
          <a:p>
            <a:pPr marL="457200" lvl="0" indent="-457200">
              <a:buFont typeface="+mj-lt"/>
              <a:buAutoNum type="arabicPeriod"/>
            </a:pPr>
            <a:r>
              <a:rPr lang="en-US" dirty="0"/>
              <a:t>Compare your result with other groups.</a:t>
            </a:r>
          </a:p>
        </p:txBody>
      </p:sp>
    </p:spTree>
    <p:extLst>
      <p:ext uri="{BB962C8B-B14F-4D97-AF65-F5344CB8AC3E}">
        <p14:creationId xmlns:p14="http://schemas.microsoft.com/office/powerpoint/2010/main" val="304729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03-04 Homework</a:t>
            </a:r>
          </a:p>
        </p:txBody>
      </p:sp>
      <p:sp>
        <p:nvSpPr>
          <p:cNvPr id="5" name="Content Placeholder 4"/>
          <p:cNvSpPr>
            <a:spLocks noGrp="1"/>
          </p:cNvSpPr>
          <p:nvPr>
            <p:ph sz="half" idx="1"/>
          </p:nvPr>
        </p:nvSpPr>
        <p:spPr/>
        <p:txBody>
          <a:bodyPr>
            <a:normAutofit/>
          </a:bodyPr>
          <a:lstStyle/>
          <a:p>
            <a:r>
              <a:rPr lang="en-US" dirty="0"/>
              <a:t>Power through these problems in no time.</a:t>
            </a:r>
          </a:p>
          <a:p>
            <a:endParaRPr lang="en-US" dirty="0"/>
          </a:p>
          <a:p>
            <a:r>
              <a:rPr lang="en-US" dirty="0"/>
              <a:t>Read 7.8, 7.9</a:t>
            </a:r>
          </a:p>
        </p:txBody>
      </p:sp>
      <p:sp>
        <p:nvSpPr>
          <p:cNvPr id="6" name="Content Placeholder 5"/>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2929328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148F-AC53-4DE1-BB6F-7A131BD3E951}"/>
              </a:ext>
            </a:extLst>
          </p:cNvPr>
          <p:cNvSpPr>
            <a:spLocks noGrp="1"/>
          </p:cNvSpPr>
          <p:nvPr>
            <p:ph type="title"/>
          </p:nvPr>
        </p:nvSpPr>
        <p:spPr/>
        <p:txBody>
          <a:bodyPr/>
          <a:lstStyle/>
          <a:p>
            <a:r>
              <a:rPr lang="en-US" dirty="0"/>
              <a:t>03-05 Energy in Humans and the World</a:t>
            </a:r>
          </a:p>
        </p:txBody>
      </p:sp>
      <p:sp>
        <p:nvSpPr>
          <p:cNvPr id="3" name="Text Placeholder 2">
            <a:extLst>
              <a:ext uri="{FF2B5EF4-FFF2-40B4-BE49-F238E27FC236}">
                <a16:creationId xmlns:a16="http://schemas.microsoft.com/office/drawing/2014/main" id="{DA856020-B9D9-4410-956D-1ED74E0A0FC0}"/>
              </a:ext>
            </a:extLst>
          </p:cNvPr>
          <p:cNvSpPr>
            <a:spLocks noGrp="1"/>
          </p:cNvSpPr>
          <p:nvPr>
            <p:ph type="body" idx="1"/>
          </p:nvPr>
        </p:nvSpPr>
        <p:spPr/>
        <p:txBody>
          <a:bodyPr>
            <a:normAutofit fontScale="85000" lnSpcReduction="20000"/>
          </a:bodyPr>
          <a:lstStyle/>
          <a:p>
            <a:r>
              <a:rPr lang="en-US" dirty="0"/>
              <a:t>In this lesson you will…</a:t>
            </a:r>
          </a:p>
          <a:p>
            <a:r>
              <a:rPr lang="en-US" dirty="0"/>
              <a:t>• Explain the human body’s consumption of energy when at rest vs. when engaged in activities that do useful work.</a:t>
            </a:r>
          </a:p>
          <a:p>
            <a:r>
              <a:rPr lang="en-US" dirty="0"/>
              <a:t>• Calculate the conversion of chemical energy in food into useful work.</a:t>
            </a:r>
          </a:p>
          <a:p>
            <a:r>
              <a:rPr lang="en-US" dirty="0"/>
              <a:t>• Describe the distinction between renewable and nonrenewable energy sources.</a:t>
            </a:r>
          </a:p>
          <a:p>
            <a:r>
              <a:rPr lang="en-US" dirty="0"/>
              <a:t>• Explain why the inevitable conversion of energy to less useful forms makes it necessary to conserve energy resources.</a:t>
            </a:r>
          </a:p>
        </p:txBody>
      </p:sp>
    </p:spTree>
    <p:extLst>
      <p:ext uri="{BB962C8B-B14F-4D97-AF65-F5344CB8AC3E}">
        <p14:creationId xmlns:p14="http://schemas.microsoft.com/office/powerpoint/2010/main" val="1326786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03-05 Energy in Humans and the World</a:t>
            </a:r>
          </a:p>
        </p:txBody>
      </p:sp>
      <p:sp>
        <p:nvSpPr>
          <p:cNvPr id="3" name="Content Placeholder 2"/>
          <p:cNvSpPr>
            <a:spLocks noGrp="1"/>
          </p:cNvSpPr>
          <p:nvPr>
            <p:ph sz="half" idx="1"/>
          </p:nvPr>
        </p:nvSpPr>
        <p:spPr>
          <a:xfrm>
            <a:off x="1" y="1357312"/>
            <a:ext cx="4480719" cy="3443288"/>
          </a:xfrm>
        </p:spPr>
        <p:txBody>
          <a:bodyPr>
            <a:normAutofit fontScale="92500" lnSpcReduction="20000"/>
          </a:bodyPr>
          <a:lstStyle/>
          <a:p>
            <a:r>
              <a:rPr lang="en-US" dirty="0"/>
              <a:t>Human bodies (all living bodies) convert energy</a:t>
            </a:r>
          </a:p>
          <a:p>
            <a:r>
              <a:rPr lang="en-US" dirty="0"/>
              <a:t>Rate of food energy use is metabolic rate</a:t>
            </a:r>
          </a:p>
          <a:p>
            <a:r>
              <a:rPr lang="en-US" dirty="0"/>
              <a:t>Basal metabolic rate (BMR)</a:t>
            </a:r>
          </a:p>
          <a:p>
            <a:pPr lvl="1"/>
            <a:r>
              <a:rPr lang="en-US" dirty="0"/>
              <a:t>Total energy conversion at rest</a:t>
            </a:r>
          </a:p>
          <a:p>
            <a:pPr lvl="1"/>
            <a:r>
              <a:rPr lang="en-US" dirty="0"/>
              <a:t>Highest: liver and spleen</a:t>
            </a:r>
          </a:p>
          <a:p>
            <a:pPr lvl="1"/>
            <a:r>
              <a:rPr lang="en-US" dirty="0"/>
              <a:t>See table 7.4</a:t>
            </a:r>
          </a:p>
          <a:p>
            <a:r>
              <a:rPr lang="en-US" dirty="0"/>
              <a:t>Table 7.5 shows energy consumed for various </a:t>
            </a:r>
            <a:r>
              <a:rPr lang="en-US" dirty="0" err="1"/>
              <a:t>activites</a:t>
            </a:r>
            <a:endParaRPr lang="en-US"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9200" y="1428750"/>
            <a:ext cx="3774282" cy="2438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3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03-05 Energy in Humans and the World</a:t>
            </a:r>
          </a:p>
        </p:txBody>
      </p:sp>
      <p:sp>
        <p:nvSpPr>
          <p:cNvPr id="3" name="Content Placeholder 2"/>
          <p:cNvSpPr>
            <a:spLocks noGrp="1"/>
          </p:cNvSpPr>
          <p:nvPr>
            <p:ph idx="1"/>
          </p:nvPr>
        </p:nvSpPr>
        <p:spPr/>
        <p:txBody>
          <a:bodyPr/>
          <a:lstStyle/>
          <a:p>
            <a:r>
              <a:rPr lang="en-US" dirty="0"/>
              <a:t>Energy is required to do work</a:t>
            </a:r>
          </a:p>
          <a:p>
            <a:r>
              <a:rPr lang="en-US" dirty="0"/>
              <a:t>World wide, the most common source of energy is oil</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4" y="2038351"/>
            <a:ext cx="890587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14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03-05 Energy in Humans and the World</a:t>
            </a:r>
          </a:p>
        </p:txBody>
      </p:sp>
      <p:sp>
        <p:nvSpPr>
          <p:cNvPr id="3" name="Content Placeholder 2"/>
          <p:cNvSpPr>
            <a:spLocks noGrp="1"/>
          </p:cNvSpPr>
          <p:nvPr>
            <p:ph idx="1"/>
          </p:nvPr>
        </p:nvSpPr>
        <p:spPr/>
        <p:txBody>
          <a:bodyPr>
            <a:normAutofit lnSpcReduction="10000"/>
          </a:bodyPr>
          <a:lstStyle/>
          <a:p>
            <a:r>
              <a:rPr lang="en-US" dirty="0"/>
              <a:t>USA has 4.5% of world population, but uses 24% of world’s oil</a:t>
            </a:r>
          </a:p>
          <a:p>
            <a:endParaRPr lang="en-US" dirty="0"/>
          </a:p>
          <a:p>
            <a:r>
              <a:rPr lang="en-US" dirty="0"/>
              <a:t>World energy consumption continues to increase quickly</a:t>
            </a:r>
          </a:p>
          <a:p>
            <a:pPr lvl="1"/>
            <a:r>
              <a:rPr lang="en-US" dirty="0"/>
              <a:t>Growing economies in China and India</a:t>
            </a:r>
          </a:p>
          <a:p>
            <a:pPr lvl="1"/>
            <a:r>
              <a:rPr lang="en-US" dirty="0"/>
              <a:t>Fossil Fuels are very polluting</a:t>
            </a:r>
          </a:p>
          <a:p>
            <a:pPr lvl="1"/>
            <a:r>
              <a:rPr lang="en-US" dirty="0"/>
              <a:t>Many countries trying to develop renewable energy like wind and solar</a:t>
            </a:r>
          </a:p>
          <a:p>
            <a:r>
              <a:rPr lang="en-US" dirty="0"/>
              <a:t>Generally, higher energy use per capita = better standard of living</a:t>
            </a:r>
          </a:p>
        </p:txBody>
      </p:sp>
    </p:spTree>
    <p:extLst>
      <p:ext uri="{BB962C8B-B14F-4D97-AF65-F5344CB8AC3E}">
        <p14:creationId xmlns:p14="http://schemas.microsoft.com/office/powerpoint/2010/main" val="3532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03-05 Energy in Humans and the World</a:t>
            </a:r>
          </a:p>
        </p:txBody>
      </p:sp>
      <p:sp>
        <p:nvSpPr>
          <p:cNvPr id="3" name="Content Placeholder 2"/>
          <p:cNvSpPr>
            <a:spLocks noGrp="1"/>
          </p:cNvSpPr>
          <p:nvPr>
            <p:ph sz="half" idx="1"/>
          </p:nvPr>
        </p:nvSpPr>
        <p:spPr>
          <a:xfrm>
            <a:off x="1" y="1357312"/>
            <a:ext cx="4480719" cy="3786188"/>
          </a:xfrm>
        </p:spPr>
        <p:txBody>
          <a:bodyPr>
            <a:normAutofit fontScale="70000" lnSpcReduction="20000"/>
          </a:bodyPr>
          <a:lstStyle/>
          <a:p>
            <a:pPr marL="0" indent="0">
              <a:buNone/>
            </a:pPr>
            <a:r>
              <a:rPr lang="en-US" dirty="0"/>
              <a:t>Ludington Pumped Storage Power Plant</a:t>
            </a:r>
          </a:p>
          <a:p>
            <a:r>
              <a:rPr lang="en-US" dirty="0"/>
              <a:t>It consists of a reservoir 110 feet (34 m) deep, 2.5 miles (4.0 km) long, and one mile (1.6 km) wide which holds 27 billion US gallons (100 </a:t>
            </a:r>
            <a:r>
              <a:rPr lang="en-US" dirty="0" err="1"/>
              <a:t>Gl</a:t>
            </a:r>
            <a:r>
              <a:rPr lang="en-US" dirty="0"/>
              <a:t>) of water. The 1.3-square-mile (3.4 km2) reservoir is located on the banks of Lake Michigan. </a:t>
            </a:r>
          </a:p>
          <a:p>
            <a:r>
              <a:rPr lang="en-US" dirty="0"/>
              <a:t>The power plant consists of six reversible turbines that can each generate 312 megawatts of electricity for a total output of 1,872 megawatts.</a:t>
            </a:r>
          </a:p>
          <a:p>
            <a:r>
              <a:rPr lang="en-US" dirty="0"/>
              <a:t>At night, during low demand for electricity, the turbines run in reverse to pump water 363 feet (111 m) uphill from Lake Michigan into the reservoir. </a:t>
            </a:r>
          </a:p>
          <a:p>
            <a:endParaRPr lang="en-US" dirty="0"/>
          </a:p>
        </p:txBody>
      </p:sp>
      <p:sp>
        <p:nvSpPr>
          <p:cNvPr id="5" name="Content Placeholder 4"/>
          <p:cNvSpPr>
            <a:spLocks noGrp="1"/>
          </p:cNvSpPr>
          <p:nvPr>
            <p:ph sz="half" idx="2"/>
          </p:nvPr>
        </p:nvSpPr>
        <p:spPr>
          <a:xfrm>
            <a:off x="4663281" y="1809750"/>
            <a:ext cx="4480719" cy="3276600"/>
          </a:xfrm>
        </p:spPr>
        <p:txBody>
          <a:bodyPr>
            <a:normAutofit fontScale="70000" lnSpcReduction="20000"/>
          </a:bodyPr>
          <a:lstStyle/>
          <a:p>
            <a:r>
              <a:rPr lang="en-US" dirty="0"/>
              <a:t>During periods of peak demand water is released to generate power. Electrical generation can begin within two minutes with peak electric output of 1872 MW achieved in under 30 minutes. Maximum water flow is over 33 million US gallons (120,000 m</a:t>
            </a:r>
            <a:r>
              <a:rPr lang="en-US" baseline="30000" dirty="0"/>
              <a:t>3</a:t>
            </a:r>
            <a:r>
              <a:rPr lang="en-US" dirty="0"/>
              <a:t>) per minute.</a:t>
            </a:r>
          </a:p>
          <a:p>
            <a:r>
              <a:rPr lang="en-US" dirty="0"/>
              <a:t>This process was designed to level the load of nearby nuclear power plants on the grid. It also replaces the need to build natural gas peak power plants used only during high demand.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500" y="0"/>
            <a:ext cx="2984500" cy="1774384"/>
          </a:xfrm>
          <a:prstGeom prst="rect">
            <a:avLst/>
          </a:prstGeom>
        </p:spPr>
      </p:pic>
    </p:spTree>
    <p:extLst>
      <p:ext uri="{BB962C8B-B14F-4D97-AF65-F5344CB8AC3E}">
        <p14:creationId xmlns:p14="http://schemas.microsoft.com/office/powerpoint/2010/main" val="324912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03-05 Homework</a:t>
            </a:r>
          </a:p>
        </p:txBody>
      </p:sp>
      <p:sp>
        <p:nvSpPr>
          <p:cNvPr id="3" name="Content Placeholder 2"/>
          <p:cNvSpPr>
            <a:spLocks noGrp="1"/>
          </p:cNvSpPr>
          <p:nvPr>
            <p:ph sz="half" idx="1"/>
          </p:nvPr>
        </p:nvSpPr>
        <p:spPr/>
        <p:txBody>
          <a:bodyPr>
            <a:normAutofit/>
          </a:bodyPr>
          <a:lstStyle/>
          <a:p>
            <a:r>
              <a:rPr lang="en-US" dirty="0"/>
              <a:t>You have the power to change to world, but will you work to do it?</a:t>
            </a:r>
          </a:p>
          <a:p>
            <a:endParaRPr lang="en-US" dirty="0"/>
          </a:p>
          <a:p>
            <a:r>
              <a:rPr lang="en-US" dirty="0"/>
              <a:t>Read 8.1, 8.2</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127178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03-01 Work and the Work-Energy Theorem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20000"/>
              </a:bodyPr>
              <a:lstStyle/>
              <a:p>
                <a:r>
                  <a:rPr lang="en-US" sz="2400" dirty="0"/>
                  <a:t>Work</a:t>
                </a:r>
              </a:p>
              <a:p>
                <a:pPr lvl="1"/>
                <a:r>
                  <a:rPr lang="en-US" sz="2400" dirty="0"/>
                  <a:t>Depends on the force and the distance the force moves the object.</a:t>
                </a:r>
              </a:p>
              <a:p>
                <a:pPr lvl="1"/>
                <a:r>
                  <a:rPr lang="en-US" sz="2400" dirty="0"/>
                  <a:t>Want the force in the direction of the distance</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𝑊</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𝑑</m:t>
                          </m:r>
                        </m:e>
                      </m:acc>
                    </m:oMath>
                  </m:oMathPara>
                </a14:m>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𝑊</m:t>
                      </m:r>
                      <m:r>
                        <a:rPr lang="en-US" sz="2400" i="1">
                          <a:latin typeface="Cambria Math" panose="02040503050406030204" pitchFamily="18" charset="0"/>
                        </a:rPr>
                        <m:t>=</m:t>
                      </m:r>
                      <m:r>
                        <a:rPr lang="en-US" sz="2400" i="1">
                          <a:latin typeface="Cambria Math" panose="02040503050406030204" pitchFamily="18" charset="0"/>
                        </a:rPr>
                        <m:t>𝐹𝑑</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cos</m:t>
                          </m:r>
                        </m:fName>
                        <m:e>
                          <m:r>
                            <a:rPr lang="en-US" sz="2400" i="1">
                              <a:latin typeface="Cambria Math" panose="02040503050406030204" pitchFamily="18" charset="0"/>
                            </a:rPr>
                            <m:t>𝜃</m:t>
                          </m:r>
                        </m:e>
                      </m:func>
                    </m:oMath>
                  </m:oMathPara>
                </a14:m>
                <a:endParaRPr lang="en-US" sz="2400" dirty="0"/>
              </a:p>
              <a:p>
                <a:r>
                  <a:rPr lang="en-US" sz="2400" dirty="0"/>
                  <a:t>Unit: </a:t>
                </a:r>
                <a14:m>
                  <m:oMath xmlns:m="http://schemas.openxmlformats.org/officeDocument/2006/math">
                    <m:r>
                      <a:rPr lang="en-US" sz="2400" i="1">
                        <a:latin typeface="Cambria Math" panose="02040503050406030204" pitchFamily="18" charset="0"/>
                      </a:rPr>
                      <m:t>𝑁</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𝐽</m:t>
                    </m:r>
                  </m:oMath>
                </a14:m>
                <a:r>
                  <a:rPr lang="en-US" sz="2400" dirty="0"/>
                  <a:t> (Joule) (Scalar)</a:t>
                </a:r>
              </a:p>
              <a:p>
                <a:r>
                  <a:rPr lang="en-US" sz="2400" dirty="0"/>
                  <a:t>Watch </a:t>
                </a:r>
                <a:r>
                  <a:rPr lang="en-US" sz="2400" dirty="0">
                    <a:hlinkClick r:id="rId3" action="ppaction://hlinkfile"/>
                  </a:rPr>
                  <a:t>Eureka! 08</a:t>
                </a:r>
                <a:endParaRPr lang="en-US" sz="24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4"/>
                <a:stretch>
                  <a:fillRect l="-1501" t="-3035" r="-2046"/>
                </a:stretch>
              </a:blipFill>
            </p:spPr>
            <p:txBody>
              <a:bodyPr/>
              <a:lstStyle/>
              <a:p>
                <a:r>
                  <a:rPr lang="en-US">
                    <a:noFill/>
                  </a:rPr>
                  <a:t> </a:t>
                </a:r>
              </a:p>
            </p:txBody>
          </p:sp>
        </mc:Fallback>
      </mc:AlternateContent>
      <p:pic>
        <p:nvPicPr>
          <p:cNvPr id="6" name="Picture 2"/>
          <p:cNvPicPr>
            <a:picLocks noGrp="1" noChangeAspect="1" noChangeArrowheads="1"/>
          </p:cNvPicPr>
          <p:nvPr>
            <p:ph sz="half" idx="2"/>
          </p:nvPr>
        </p:nvPicPr>
        <p:blipFill rotWithShape="1">
          <a:blip r:embed="rId5" cstate="print">
            <a:extLst>
              <a:ext uri="{28A0092B-C50C-407E-A947-70E740481C1C}">
                <a14:useLocalDpi xmlns:a14="http://schemas.microsoft.com/office/drawing/2010/main" val="0"/>
              </a:ext>
            </a:extLst>
          </a:blip>
          <a:srcRect b="73468"/>
          <a:stretch/>
        </p:blipFill>
        <p:spPr bwMode="auto">
          <a:xfrm>
            <a:off x="5181600" y="2093629"/>
            <a:ext cx="3597445" cy="152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4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CCA8-76B5-4762-A167-97D6D5E9BF31}"/>
              </a:ext>
            </a:extLst>
          </p:cNvPr>
          <p:cNvSpPr>
            <a:spLocks noGrp="1"/>
          </p:cNvSpPr>
          <p:nvPr>
            <p:ph type="title"/>
          </p:nvPr>
        </p:nvSpPr>
        <p:spPr/>
        <p:txBody>
          <a:bodyPr/>
          <a:lstStyle/>
          <a:p>
            <a:r>
              <a:rPr lang="en-US" dirty="0"/>
              <a:t>03-06 Impulse and Momentum</a:t>
            </a:r>
          </a:p>
        </p:txBody>
      </p:sp>
      <p:sp>
        <p:nvSpPr>
          <p:cNvPr id="3" name="Text Placeholder 2">
            <a:extLst>
              <a:ext uri="{FF2B5EF4-FFF2-40B4-BE49-F238E27FC236}">
                <a16:creationId xmlns:a16="http://schemas.microsoft.com/office/drawing/2014/main" id="{7269D67D-419E-4874-8CF5-AD7FF68778E3}"/>
              </a:ext>
            </a:extLst>
          </p:cNvPr>
          <p:cNvSpPr>
            <a:spLocks noGrp="1"/>
          </p:cNvSpPr>
          <p:nvPr>
            <p:ph type="body" idx="1"/>
          </p:nvPr>
        </p:nvSpPr>
        <p:spPr/>
        <p:txBody>
          <a:bodyPr>
            <a:normAutofit fontScale="47500" lnSpcReduction="20000"/>
          </a:bodyPr>
          <a:lstStyle/>
          <a:p>
            <a:r>
              <a:rPr lang="en-US" dirty="0"/>
              <a:t>In this lesson you will…</a:t>
            </a:r>
          </a:p>
          <a:p>
            <a:r>
              <a:rPr lang="en-US" dirty="0"/>
              <a:t>• Define linear momentum.</a:t>
            </a:r>
          </a:p>
          <a:p>
            <a:r>
              <a:rPr lang="en-US" dirty="0"/>
              <a:t>• Explain the relationship between momentum and force. </a:t>
            </a:r>
          </a:p>
          <a:p>
            <a:r>
              <a:rPr lang="en-US" dirty="0"/>
              <a:t>• Calculate momentum given mass and velocity.</a:t>
            </a:r>
          </a:p>
          <a:p>
            <a:r>
              <a:rPr lang="en-US" dirty="0"/>
              <a:t>• Define impulse.</a:t>
            </a:r>
          </a:p>
          <a:p>
            <a:r>
              <a:rPr lang="en-US" dirty="0"/>
              <a:t>• Describe effects of impulses in everyday life.</a:t>
            </a:r>
          </a:p>
          <a:p>
            <a:r>
              <a:rPr lang="en-US" dirty="0"/>
              <a:t>• Determine the average effective force using graphical representation.</a:t>
            </a:r>
          </a:p>
          <a:p>
            <a:r>
              <a:rPr lang="en-US" dirty="0"/>
              <a:t>• Calculate average force and impulse given mass, velocity, and time.</a:t>
            </a:r>
          </a:p>
        </p:txBody>
      </p:sp>
    </p:spTree>
    <p:extLst>
      <p:ext uri="{BB962C8B-B14F-4D97-AF65-F5344CB8AC3E}">
        <p14:creationId xmlns:p14="http://schemas.microsoft.com/office/powerpoint/2010/main" val="2609287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a:t>03-06 Impulse and Momentum</a:t>
            </a:r>
          </a:p>
        </p:txBody>
      </p:sp>
      <p:sp>
        <p:nvSpPr>
          <p:cNvPr id="8195" name="Rectangle 3"/>
          <p:cNvSpPr>
            <a:spLocks noGrp="1" noChangeArrowheads="1"/>
          </p:cNvSpPr>
          <p:nvPr>
            <p:ph idx="1"/>
          </p:nvPr>
        </p:nvSpPr>
        <p:spPr/>
        <p:txBody>
          <a:bodyPr/>
          <a:lstStyle/>
          <a:p>
            <a:pPr eaLnBrk="1" hangingPunct="1">
              <a:defRPr/>
            </a:pPr>
            <a:r>
              <a:rPr lang="en-US" dirty="0"/>
              <a:t>Often the force acting on an object is not constant.</a:t>
            </a:r>
          </a:p>
          <a:p>
            <a:pPr lvl="1" eaLnBrk="1" hangingPunct="1">
              <a:defRPr/>
            </a:pPr>
            <a:r>
              <a:rPr lang="en-US" dirty="0"/>
              <a:t>Baseball or Tennis ball being hit</a:t>
            </a:r>
          </a:p>
          <a:p>
            <a:pPr lvl="1" eaLnBrk="1" hangingPunct="1">
              <a:defRPr/>
            </a:pPr>
            <a:endParaRPr lang="en-US" dirty="0"/>
          </a:p>
          <a:p>
            <a:pPr eaLnBrk="1" hangingPunct="1">
              <a:defRPr/>
            </a:pPr>
            <a:r>
              <a:rPr lang="en-US" dirty="0"/>
              <a:t>Times of force often short</a:t>
            </a:r>
          </a:p>
          <a:p>
            <a:pPr eaLnBrk="1" hangingPunct="1">
              <a:defRPr/>
            </a:pPr>
            <a:r>
              <a:rPr lang="en-US" dirty="0"/>
              <a:t>Force can be huge</a:t>
            </a:r>
          </a:p>
        </p:txBody>
      </p:sp>
      <p:pic>
        <p:nvPicPr>
          <p:cNvPr id="5124" name="Picture 4" descr="F07"/>
          <p:cNvPicPr>
            <a:picLocks noChangeAspect="1" noChangeArrowheads="1"/>
          </p:cNvPicPr>
          <p:nvPr/>
        </p:nvPicPr>
        <p:blipFill>
          <a:blip r:embed="rId3">
            <a:extLst>
              <a:ext uri="{28A0092B-C50C-407E-A947-70E740481C1C}">
                <a14:useLocalDpi xmlns:a14="http://schemas.microsoft.com/office/drawing/2010/main" val="0"/>
              </a:ext>
            </a:extLst>
          </a:blip>
          <a:srcRect b="36539"/>
          <a:stretch>
            <a:fillRect/>
          </a:stretch>
        </p:blipFill>
        <p:spPr bwMode="auto">
          <a:xfrm>
            <a:off x="4648201" y="2400300"/>
            <a:ext cx="4473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368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dirty="0"/>
              <a:t>03-06 Impulse and Momentum</a:t>
            </a:r>
          </a:p>
        </p:txBody>
      </p:sp>
      <p:sp>
        <p:nvSpPr>
          <p:cNvPr id="11267" name="Rectangle 3"/>
          <p:cNvSpPr>
            <a:spLocks noGrp="1" noChangeArrowheads="1"/>
          </p:cNvSpPr>
          <p:nvPr>
            <p:ph idx="1"/>
          </p:nvPr>
        </p:nvSpPr>
        <p:spPr/>
        <p:txBody>
          <a:bodyPr/>
          <a:lstStyle/>
          <a:p>
            <a:pPr eaLnBrk="1" hangingPunct="1">
              <a:defRPr/>
            </a:pPr>
            <a:r>
              <a:rPr lang="en-US"/>
              <a:t>To hit a ball well</a:t>
            </a:r>
          </a:p>
          <a:p>
            <a:pPr eaLnBrk="1" hangingPunct="1">
              <a:defRPr/>
            </a:pPr>
            <a:endParaRPr lang="en-US"/>
          </a:p>
          <a:p>
            <a:pPr lvl="1" eaLnBrk="1" hangingPunct="1">
              <a:defRPr/>
            </a:pPr>
            <a:r>
              <a:rPr lang="en-US"/>
              <a:t>Both size of force and time of contact are important</a:t>
            </a:r>
          </a:p>
          <a:p>
            <a:pPr lvl="1" eaLnBrk="1" hangingPunct="1">
              <a:defRPr/>
            </a:pPr>
            <a:endParaRPr lang="en-US"/>
          </a:p>
          <a:p>
            <a:pPr lvl="1" eaLnBrk="1" hangingPunct="1">
              <a:defRPr/>
            </a:pPr>
            <a:r>
              <a:rPr lang="en-US"/>
              <a:t>Bring both these together in concept of impulse</a:t>
            </a:r>
          </a:p>
        </p:txBody>
      </p:sp>
    </p:spTree>
    <p:extLst>
      <p:ext uri="{BB962C8B-B14F-4D97-AF65-F5344CB8AC3E}">
        <p14:creationId xmlns:p14="http://schemas.microsoft.com/office/powerpoint/2010/main" val="132065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03-06 Impulse and Momentum</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idx="1"/>
              </p:nvPr>
            </p:nvSpPr>
            <p:spPr/>
            <p:txBody>
              <a:bodyPr>
                <a:normAutofit/>
              </a:bodyPr>
              <a:lstStyle/>
              <a:p>
                <a:pPr eaLnBrk="1" hangingPunct="1">
                  <a:defRPr/>
                </a:pPr>
                <a:r>
                  <a:rPr lang="en-US" dirty="0"/>
                  <a:t>Impulse</a:t>
                </a:r>
              </a:p>
              <a:p>
                <a:pPr eaLnBrk="1" hangingPunct="1">
                  <a:defRPr/>
                </a:pPr>
                <a:endParaRPr lang="en-US" dirty="0"/>
              </a:p>
              <a:p>
                <a:pPr marL="0" indent="0" eaLnBrk="1" hangingPunct="1">
                  <a:buNone/>
                  <a:defRPr/>
                </a:pPr>
                <a14:m>
                  <m:oMathPara xmlns:m="http://schemas.openxmlformats.org/officeDocument/2006/math">
                    <m:oMathParaPr>
                      <m:jc m:val="centerGroup"/>
                    </m:oMathParaPr>
                    <m:oMath xmlns:m="http://schemas.openxmlformats.org/officeDocument/2006/math">
                      <m:r>
                        <a:rPr lang="en-US" i="1" dirty="0" smtClean="0">
                          <a:latin typeface="Cambria Math"/>
                        </a:rPr>
                        <m:t>𝐽</m:t>
                      </m:r>
                      <m:r>
                        <a:rPr lang="en-US" i="1" dirty="0" smtClean="0">
                          <a:latin typeface="Cambria Math"/>
                        </a:rPr>
                        <m:t>=</m:t>
                      </m:r>
                      <m:r>
                        <a:rPr lang="en-US" i="1" dirty="0" err="1" smtClean="0">
                          <a:latin typeface="Cambria Math"/>
                        </a:rPr>
                        <m:t>𝐹</m:t>
                      </m:r>
                      <m:r>
                        <a:rPr lang="en-US" i="1" dirty="0" err="1" smtClean="0">
                          <a:latin typeface="Cambria Math"/>
                          <a:sym typeface="Symbol" pitchFamily="18" charset="2"/>
                        </a:rPr>
                        <m:t></m:t>
                      </m:r>
                      <m:r>
                        <a:rPr lang="en-US" i="1" dirty="0" err="1" smtClean="0">
                          <a:latin typeface="Cambria Math"/>
                          <a:sym typeface="Symbol" pitchFamily="18" charset="2"/>
                        </a:rPr>
                        <m:t>𝑡</m:t>
                      </m:r>
                    </m:oMath>
                  </m:oMathPara>
                </a14:m>
                <a:endParaRPr lang="en-US" dirty="0">
                  <a:sym typeface="Symbol" pitchFamily="18" charset="2"/>
                </a:endParaRPr>
              </a:p>
              <a:p>
                <a:pPr eaLnBrk="1" hangingPunct="1">
                  <a:defRPr/>
                </a:pPr>
                <a:endParaRPr lang="en-US" dirty="0">
                  <a:sym typeface="Symbol" pitchFamily="18" charset="2"/>
                </a:endParaRPr>
              </a:p>
              <a:p>
                <a:pPr eaLnBrk="1" hangingPunct="1">
                  <a:defRPr/>
                </a:pPr>
                <a:r>
                  <a:rPr lang="en-US" dirty="0">
                    <a:sym typeface="Symbol" pitchFamily="18" charset="2"/>
                  </a:rPr>
                  <a:t>Unit: Ns</a:t>
                </a:r>
              </a:p>
              <a:p>
                <a:pPr eaLnBrk="1" hangingPunct="1">
                  <a:defRPr/>
                </a:pPr>
                <a:endParaRPr lang="en-US" dirty="0">
                  <a:sym typeface="Symbol" pitchFamily="18" charset="2"/>
                </a:endParaRPr>
              </a:p>
              <a:p>
                <a:pPr eaLnBrk="1" hangingPunct="1">
                  <a:defRPr/>
                </a:pPr>
                <a:r>
                  <a:rPr lang="en-US" dirty="0">
                    <a:sym typeface="Symbol" pitchFamily="18" charset="2"/>
                  </a:rPr>
                  <a:t>Is a vector</a:t>
                </a:r>
              </a:p>
            </p:txBody>
          </p:sp>
        </mc:Choice>
        <mc:Fallback xmlns="">
          <p:sp>
            <p:nvSpPr>
              <p:cNvPr id="10243"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p:spTree>
    <p:extLst>
      <p:ext uri="{BB962C8B-B14F-4D97-AF65-F5344CB8AC3E}">
        <p14:creationId xmlns:p14="http://schemas.microsoft.com/office/powerpoint/2010/main" val="311444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t>03-06 Impulse and Momentum</a:t>
            </a:r>
          </a:p>
        </p:txBody>
      </p:sp>
      <p:sp>
        <p:nvSpPr>
          <p:cNvPr id="12291" name="Rectangle 3"/>
          <p:cNvSpPr>
            <a:spLocks noGrp="1" noChangeArrowheads="1"/>
          </p:cNvSpPr>
          <p:nvPr>
            <p:ph idx="1"/>
          </p:nvPr>
        </p:nvSpPr>
        <p:spPr/>
        <p:txBody>
          <a:bodyPr>
            <a:normAutofit/>
          </a:bodyPr>
          <a:lstStyle/>
          <a:p>
            <a:pPr eaLnBrk="1" hangingPunct="1">
              <a:lnSpc>
                <a:spcPct val="90000"/>
              </a:lnSpc>
              <a:defRPr/>
            </a:pPr>
            <a:r>
              <a:rPr lang="en-US" dirty="0"/>
              <a:t>Object responds to amount of impulse</a:t>
            </a:r>
          </a:p>
          <a:p>
            <a:pPr eaLnBrk="1" hangingPunct="1">
              <a:lnSpc>
                <a:spcPct val="90000"/>
              </a:lnSpc>
              <a:defRPr/>
            </a:pPr>
            <a:endParaRPr lang="en-US" dirty="0"/>
          </a:p>
          <a:p>
            <a:pPr eaLnBrk="1" hangingPunct="1">
              <a:lnSpc>
                <a:spcPct val="90000"/>
              </a:lnSpc>
              <a:defRPr/>
            </a:pPr>
            <a:r>
              <a:rPr lang="en-US" dirty="0"/>
              <a:t>Large impulse </a:t>
            </a:r>
            <a:r>
              <a:rPr lang="en-US" dirty="0">
                <a:sym typeface="Wingdings" pitchFamily="2" charset="2"/>
              </a:rPr>
              <a:t> Large response  higher </a:t>
            </a:r>
            <a:r>
              <a:rPr lang="en-US" dirty="0" err="1">
                <a:sym typeface="Wingdings" pitchFamily="2" charset="2"/>
              </a:rPr>
              <a:t>v</a:t>
            </a:r>
            <a:r>
              <a:rPr lang="en-US" baseline="-25000" dirty="0" err="1">
                <a:sym typeface="Wingdings" pitchFamily="2" charset="2"/>
              </a:rPr>
              <a:t>f</a:t>
            </a:r>
            <a:endParaRPr lang="en-US" dirty="0">
              <a:sym typeface="Wingdings" pitchFamily="2" charset="2"/>
            </a:endParaRPr>
          </a:p>
          <a:p>
            <a:pPr eaLnBrk="1" hangingPunct="1">
              <a:lnSpc>
                <a:spcPct val="90000"/>
              </a:lnSpc>
              <a:defRPr/>
            </a:pPr>
            <a:endParaRPr lang="en-US" dirty="0"/>
          </a:p>
          <a:p>
            <a:pPr eaLnBrk="1" hangingPunct="1">
              <a:lnSpc>
                <a:spcPct val="90000"/>
              </a:lnSpc>
              <a:defRPr/>
            </a:pPr>
            <a:r>
              <a:rPr lang="en-US" dirty="0"/>
              <a:t>Large mass </a:t>
            </a:r>
            <a:r>
              <a:rPr lang="en-US" dirty="0">
                <a:sym typeface="Wingdings" pitchFamily="2" charset="2"/>
              </a:rPr>
              <a:t> less velocity</a:t>
            </a:r>
            <a:endParaRPr lang="en-US" dirty="0"/>
          </a:p>
          <a:p>
            <a:pPr eaLnBrk="1" hangingPunct="1">
              <a:lnSpc>
                <a:spcPct val="90000"/>
              </a:lnSpc>
              <a:defRPr/>
            </a:pPr>
            <a:endParaRPr lang="en-US" dirty="0"/>
          </a:p>
          <a:p>
            <a:pPr eaLnBrk="1" hangingPunct="1">
              <a:lnSpc>
                <a:spcPct val="90000"/>
              </a:lnSpc>
              <a:defRPr/>
            </a:pPr>
            <a:r>
              <a:rPr lang="en-US" dirty="0"/>
              <a:t>Both mass and velocity play role in how responds to impulse</a:t>
            </a:r>
          </a:p>
        </p:txBody>
      </p:sp>
    </p:spTree>
    <p:extLst>
      <p:ext uri="{BB962C8B-B14F-4D97-AF65-F5344CB8AC3E}">
        <p14:creationId xmlns:p14="http://schemas.microsoft.com/office/powerpoint/2010/main" val="2806220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dirty="0"/>
              <a:t>03-06 Impulse and Momentum</a:t>
            </a:r>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p:txBody>
              <a:bodyPr>
                <a:normAutofit/>
              </a:bodyPr>
              <a:lstStyle/>
              <a:p>
                <a:pPr eaLnBrk="1" hangingPunct="1">
                  <a:defRPr/>
                </a:pPr>
                <a:r>
                  <a:rPr lang="en-US" dirty="0"/>
                  <a:t>Linear Momentum</a:t>
                </a:r>
              </a:p>
              <a:p>
                <a:pPr marL="0" indent="0" eaLnBrk="1" hangingPunct="1">
                  <a:buNone/>
                  <a:defRPr/>
                </a:pPr>
                <a14:m>
                  <m:oMathPara xmlns:m="http://schemas.openxmlformats.org/officeDocument/2006/math">
                    <m:oMathParaPr>
                      <m:jc m:val="centerGroup"/>
                    </m:oMathParaPr>
                    <m:oMath xmlns:m="http://schemas.openxmlformats.org/officeDocument/2006/math">
                      <m:r>
                        <a:rPr lang="en-US" i="1" dirty="0" smtClean="0">
                          <a:latin typeface="Cambria Math"/>
                        </a:rPr>
                        <m:t>𝑝</m:t>
                      </m:r>
                      <m:r>
                        <a:rPr lang="en-US" i="1" dirty="0" smtClean="0">
                          <a:latin typeface="Cambria Math"/>
                        </a:rPr>
                        <m:t>=</m:t>
                      </m:r>
                      <m:r>
                        <a:rPr lang="en-US" i="1" dirty="0" smtClean="0">
                          <a:latin typeface="Cambria Math"/>
                        </a:rPr>
                        <m:t>𝑚𝑣</m:t>
                      </m:r>
                    </m:oMath>
                  </m:oMathPara>
                </a14:m>
                <a:endParaRPr lang="en-US" dirty="0"/>
              </a:p>
              <a:p>
                <a:pPr eaLnBrk="1" hangingPunct="1">
                  <a:defRPr/>
                </a:pPr>
                <a:r>
                  <a:rPr lang="en-US" dirty="0"/>
                  <a:t>Unit: kg m/s</a:t>
                </a:r>
              </a:p>
              <a:p>
                <a:pPr eaLnBrk="1" hangingPunct="1">
                  <a:defRPr/>
                </a:pPr>
                <a:endParaRPr lang="en-US" dirty="0"/>
              </a:p>
              <a:p>
                <a:pPr eaLnBrk="1" hangingPunct="1">
                  <a:defRPr/>
                </a:pPr>
                <a:r>
                  <a:rPr lang="en-US" dirty="0"/>
                  <a:t>Is a vector</a:t>
                </a:r>
              </a:p>
              <a:p>
                <a:pPr eaLnBrk="1" hangingPunct="1">
                  <a:defRPr/>
                </a:pPr>
                <a:endParaRPr lang="en-US" dirty="0"/>
              </a:p>
              <a:p>
                <a:pPr eaLnBrk="1" hangingPunct="1">
                  <a:defRPr/>
                </a:pPr>
                <a:r>
                  <a:rPr lang="en-US" dirty="0"/>
                  <a:t>Is important when talking about collisions</a:t>
                </a:r>
              </a:p>
            </p:txBody>
          </p:sp>
        </mc:Choice>
        <mc:Fallback xmlns="">
          <p:sp>
            <p:nvSpPr>
              <p:cNvPr id="15363"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p:spTree>
    <p:extLst>
      <p:ext uri="{BB962C8B-B14F-4D97-AF65-F5344CB8AC3E}">
        <p14:creationId xmlns:p14="http://schemas.microsoft.com/office/powerpoint/2010/main" val="261131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t>03-06 Impulse and Momentum</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𝑚𝑎</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num>
                        <m:den>
                          <m:r>
                            <m:rPr>
                              <m:sty m:val="p"/>
                            </m:rPr>
                            <a:rPr lang="en-US" b="0" i="0" smtClean="0">
                              <a:latin typeface="Cambria Math"/>
                            </a:rPr>
                            <m:t>Δ</m:t>
                          </m:r>
                          <m:r>
                            <a:rPr lang="en-US" b="0" i="1" smtClean="0">
                              <a:latin typeface="Cambria Math"/>
                            </a:rPr>
                            <m:t>𝑡</m:t>
                          </m:r>
                        </m:den>
                      </m:f>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𝑚</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num>
                        <m:den>
                          <m:r>
                            <m:rPr>
                              <m:sty m:val="p"/>
                            </m:rPr>
                            <a:rPr lang="en-US" b="0" i="0" smtClean="0">
                              <a:latin typeface="Cambria Math"/>
                            </a:rPr>
                            <m:t>Δ</m:t>
                          </m:r>
                          <m:r>
                            <a:rPr lang="en-US" b="0" i="1" smtClean="0">
                              <a:latin typeface="Cambria Math"/>
                            </a:rPr>
                            <m:t>𝑡</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num>
                        <m:den>
                          <m:r>
                            <m:rPr>
                              <m:sty m:val="p"/>
                            </m:rPr>
                            <a:rPr lang="en-US" b="0" i="0" smtClean="0">
                              <a:latin typeface="Cambria Math"/>
                            </a:rPr>
                            <m:t>Δ</m:t>
                          </m:r>
                          <m:r>
                            <a:rPr lang="en-US" b="0" i="1" smtClean="0">
                              <a:latin typeface="Cambria Math"/>
                            </a:rPr>
                            <m:t>𝑡</m:t>
                          </m:r>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sz="4800" b="0" i="1" smtClean="0">
                          <a:latin typeface="Cambria Math"/>
                        </a:rPr>
                        <m:t>𝐹</m:t>
                      </m:r>
                      <m:r>
                        <m:rPr>
                          <m:sty m:val="p"/>
                        </m:rPr>
                        <a:rPr lang="en-US" sz="4800" b="0" i="0" smtClean="0">
                          <a:latin typeface="Cambria Math"/>
                        </a:rPr>
                        <m:t>Δ</m:t>
                      </m:r>
                      <m:r>
                        <a:rPr lang="en-US" sz="4800" b="0" i="1" smtClean="0">
                          <a:latin typeface="Cambria Math"/>
                        </a:rPr>
                        <m:t>𝑡</m:t>
                      </m:r>
                      <m:r>
                        <a:rPr lang="en-US" sz="4800" b="0" i="1" smtClean="0">
                          <a:latin typeface="Cambria Math"/>
                        </a:rPr>
                        <m:t>=</m:t>
                      </m:r>
                      <m:r>
                        <a:rPr lang="en-US" sz="4800" b="0" i="1" smtClean="0">
                          <a:latin typeface="Cambria Math"/>
                        </a:rPr>
                        <m:t>𝑚</m:t>
                      </m:r>
                      <m:sSub>
                        <m:sSubPr>
                          <m:ctrlPr>
                            <a:rPr lang="en-US" sz="4800" b="0" i="1" smtClean="0">
                              <a:latin typeface="Cambria Math" panose="02040503050406030204" pitchFamily="18" charset="0"/>
                            </a:rPr>
                          </m:ctrlPr>
                        </m:sSubPr>
                        <m:e>
                          <m:r>
                            <a:rPr lang="en-US" sz="4800" b="0" i="1" smtClean="0">
                              <a:latin typeface="Cambria Math"/>
                            </a:rPr>
                            <m:t>𝑣</m:t>
                          </m:r>
                        </m:e>
                        <m:sub>
                          <m:r>
                            <a:rPr lang="en-US" sz="4800" b="0" i="1" smtClean="0">
                              <a:latin typeface="Cambria Math"/>
                            </a:rPr>
                            <m:t>𝑓</m:t>
                          </m:r>
                        </m:sub>
                      </m:sSub>
                      <m:r>
                        <a:rPr lang="en-US" sz="4800" b="0" i="1" smtClean="0">
                          <a:latin typeface="Cambria Math"/>
                        </a:rPr>
                        <m:t>−</m:t>
                      </m:r>
                      <m:r>
                        <a:rPr lang="en-US" sz="4800" b="0" i="1" smtClean="0">
                          <a:latin typeface="Cambria Math"/>
                        </a:rPr>
                        <m:t>𝑚</m:t>
                      </m:r>
                      <m:sSub>
                        <m:sSubPr>
                          <m:ctrlPr>
                            <a:rPr lang="en-US" sz="4800" b="0" i="1" smtClean="0">
                              <a:latin typeface="Cambria Math" panose="02040503050406030204" pitchFamily="18" charset="0"/>
                            </a:rPr>
                          </m:ctrlPr>
                        </m:sSubPr>
                        <m:e>
                          <m:r>
                            <a:rPr lang="en-US" sz="4800" b="0" i="1" smtClean="0">
                              <a:latin typeface="Cambria Math"/>
                            </a:rPr>
                            <m:t>𝑣</m:t>
                          </m:r>
                        </m:e>
                        <m:sub>
                          <m:r>
                            <a:rPr lang="en-US" sz="4800" b="0" i="1" smtClean="0">
                              <a:latin typeface="Cambria Math"/>
                            </a:rPr>
                            <m:t>0</m:t>
                          </m:r>
                        </m:sub>
                      </m:sSub>
                    </m:oMath>
                  </m:oMathPara>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26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dirty="0"/>
              <a:t>03-06 Impulse and Momentum</a:t>
            </a:r>
          </a:p>
        </p:txBody>
      </p:sp>
      <p:sp>
        <p:nvSpPr>
          <p:cNvPr id="21507" name="Rectangle 3"/>
          <p:cNvSpPr>
            <a:spLocks noGrp="1" noChangeArrowheads="1"/>
          </p:cNvSpPr>
          <p:nvPr>
            <p:ph idx="1"/>
          </p:nvPr>
        </p:nvSpPr>
        <p:spPr/>
        <p:txBody>
          <a:bodyPr>
            <a:normAutofit lnSpcReduction="10000"/>
          </a:bodyPr>
          <a:lstStyle/>
          <a:p>
            <a:pPr eaLnBrk="1" hangingPunct="1">
              <a:defRPr/>
            </a:pPr>
            <a:r>
              <a:rPr lang="en-US" dirty="0"/>
              <a:t>Impulse = Change in Momentum</a:t>
            </a:r>
          </a:p>
          <a:p>
            <a:pPr eaLnBrk="1" hangingPunct="1">
              <a:defRPr/>
            </a:pPr>
            <a:endParaRPr lang="en-US" dirty="0"/>
          </a:p>
          <a:p>
            <a:pPr eaLnBrk="1" hangingPunct="1">
              <a:defRPr/>
            </a:pPr>
            <a:r>
              <a:rPr lang="en-US" dirty="0"/>
              <a:t>Hard to measure force during contact</a:t>
            </a:r>
          </a:p>
          <a:p>
            <a:pPr eaLnBrk="1" hangingPunct="1">
              <a:defRPr/>
            </a:pPr>
            <a:endParaRPr lang="en-US" dirty="0"/>
          </a:p>
          <a:p>
            <a:pPr eaLnBrk="1" hangingPunct="1">
              <a:defRPr/>
            </a:pPr>
            <a:r>
              <a:rPr lang="en-US" dirty="0"/>
              <a:t>Find change in momentum</a:t>
            </a:r>
          </a:p>
          <a:p>
            <a:pPr lvl="1" eaLnBrk="1" hangingPunct="1">
              <a:defRPr/>
            </a:pPr>
            <a:r>
              <a:rPr lang="en-US" dirty="0"/>
              <a:t>Use impulse-Momentum Theorem and time of contact to find average force of contact</a:t>
            </a:r>
          </a:p>
          <a:p>
            <a:pPr>
              <a:defRPr/>
            </a:pPr>
            <a:r>
              <a:rPr lang="en-US" dirty="0"/>
              <a:t>Watch </a:t>
            </a:r>
            <a:r>
              <a:rPr lang="en-US" dirty="0">
                <a:hlinkClick r:id="rId3" action="ppaction://hlinkfile"/>
              </a:rPr>
              <a:t>NASCAR Crash</a:t>
            </a:r>
            <a:endParaRPr lang="en-US" dirty="0"/>
          </a:p>
        </p:txBody>
      </p:sp>
    </p:spTree>
    <p:extLst>
      <p:ext uri="{BB962C8B-B14F-4D97-AF65-F5344CB8AC3E}">
        <p14:creationId xmlns:p14="http://schemas.microsoft.com/office/powerpoint/2010/main" val="256595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dirty="0"/>
              <a:t>03-06 Impulse and Momentum</a:t>
            </a:r>
          </a:p>
        </p:txBody>
      </p:sp>
      <p:sp>
        <p:nvSpPr>
          <p:cNvPr id="22531" name="Rectangle 3"/>
          <p:cNvSpPr>
            <a:spLocks noGrp="1" noChangeArrowheads="1"/>
          </p:cNvSpPr>
          <p:nvPr>
            <p:ph sz="half" idx="1"/>
          </p:nvPr>
        </p:nvSpPr>
        <p:spPr/>
        <p:txBody>
          <a:bodyPr>
            <a:normAutofit/>
          </a:bodyPr>
          <a:lstStyle/>
          <a:p>
            <a:pPr eaLnBrk="1" hangingPunct="1">
              <a:lnSpc>
                <a:spcPct val="80000"/>
              </a:lnSpc>
              <a:defRPr/>
            </a:pPr>
            <a:r>
              <a:rPr lang="en-US" sz="2000" dirty="0"/>
              <a:t>A baseball (m = 0.14 kg) with initial velocity of -40 m/s (90 mph) is hit.  It leaves the bat with a velocity of 60 m/s after 0.001 s.  What is the impulse and average net force applied to the ball by the bat?</a:t>
            </a:r>
          </a:p>
          <a:p>
            <a:pPr eaLnBrk="1" hangingPunct="1">
              <a:lnSpc>
                <a:spcPct val="80000"/>
              </a:lnSpc>
              <a:defRPr/>
            </a:pPr>
            <a:endParaRPr lang="en-US" sz="2000" dirty="0"/>
          </a:p>
          <a:p>
            <a:pPr eaLnBrk="1" hangingPunct="1">
              <a:lnSpc>
                <a:spcPct val="80000"/>
              </a:lnSpc>
              <a:defRPr/>
            </a:pPr>
            <a:r>
              <a:rPr lang="en-US" sz="2000" dirty="0"/>
              <a:t>Impulse = 14 Ns</a:t>
            </a:r>
          </a:p>
          <a:p>
            <a:pPr eaLnBrk="1" hangingPunct="1">
              <a:lnSpc>
                <a:spcPct val="80000"/>
              </a:lnSpc>
              <a:defRPr/>
            </a:pPr>
            <a:r>
              <a:rPr lang="en-US" sz="2000" dirty="0"/>
              <a:t>F = 14000 N</a:t>
            </a:r>
          </a:p>
        </p:txBody>
      </p:sp>
      <p:pic>
        <p:nvPicPr>
          <p:cNvPr id="6" name="Picture 4" descr="bat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040401" y="1508125"/>
            <a:ext cx="2830336"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916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dirty="0"/>
              <a:t>03-06 Impulse and Momentum</a:t>
            </a:r>
          </a:p>
        </p:txBody>
      </p:sp>
      <p:sp>
        <p:nvSpPr>
          <p:cNvPr id="24579" name="Rectangle 3"/>
          <p:cNvSpPr>
            <a:spLocks noGrp="1" noChangeArrowheads="1"/>
          </p:cNvSpPr>
          <p:nvPr>
            <p:ph idx="1"/>
          </p:nvPr>
        </p:nvSpPr>
        <p:spPr/>
        <p:txBody>
          <a:bodyPr/>
          <a:lstStyle/>
          <a:p>
            <a:pPr eaLnBrk="1" hangingPunct="1">
              <a:lnSpc>
                <a:spcPct val="90000"/>
              </a:lnSpc>
              <a:defRPr/>
            </a:pPr>
            <a:r>
              <a:rPr lang="en-US" dirty="0"/>
              <a:t>A raindrop (m = .001 kg) hits a roof of a car at -15 m/s.  After it hits, it spatters so the effective final velocity is 0.  The time of impact is .01 s.  What is the average force?</a:t>
            </a:r>
          </a:p>
          <a:p>
            <a:pPr lvl="1" eaLnBrk="1" hangingPunct="1">
              <a:lnSpc>
                <a:spcPct val="90000"/>
              </a:lnSpc>
              <a:defRPr/>
            </a:pPr>
            <a:r>
              <a:rPr lang="en-US" dirty="0"/>
              <a:t>F = 1.5 N</a:t>
            </a:r>
          </a:p>
          <a:p>
            <a:pPr eaLnBrk="1" hangingPunct="1">
              <a:lnSpc>
                <a:spcPct val="90000"/>
              </a:lnSpc>
              <a:defRPr/>
            </a:pPr>
            <a:r>
              <a:rPr lang="en-US" dirty="0"/>
              <a:t>What if it is ice so that it bounces off at 10 m/s?</a:t>
            </a:r>
          </a:p>
          <a:p>
            <a:pPr lvl="1" eaLnBrk="1" hangingPunct="1">
              <a:lnSpc>
                <a:spcPct val="90000"/>
              </a:lnSpc>
              <a:defRPr/>
            </a:pPr>
            <a:r>
              <a:rPr lang="en-US" dirty="0"/>
              <a:t>F = 2.5 N</a:t>
            </a:r>
          </a:p>
          <a:p>
            <a:pPr>
              <a:lnSpc>
                <a:spcPct val="90000"/>
              </a:lnSpc>
              <a:defRPr/>
            </a:pPr>
            <a:r>
              <a:rPr lang="en-US" dirty="0"/>
              <a:t>Watch </a:t>
            </a:r>
            <a:r>
              <a:rPr lang="en-US" dirty="0">
                <a:hlinkClick r:id="rId3" action="ppaction://hlinkfile"/>
              </a:rPr>
              <a:t>Offset Crash</a:t>
            </a:r>
            <a:endParaRPr lang="en-US" dirty="0"/>
          </a:p>
        </p:txBody>
      </p:sp>
    </p:spTree>
    <p:extLst>
      <p:ext uri="{BB962C8B-B14F-4D97-AF65-F5344CB8AC3E}">
        <p14:creationId xmlns:p14="http://schemas.microsoft.com/office/powerpoint/2010/main" val="193301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defRPr/>
            </a:pPr>
            <a:r>
              <a:rPr lang="en-US" dirty="0"/>
              <a:t>03-01 Work and the Work-Energy Theorem</a:t>
            </a:r>
          </a:p>
        </p:txBody>
      </p:sp>
      <p:sp>
        <p:nvSpPr>
          <p:cNvPr id="12291" name="Rectangle 3"/>
          <p:cNvSpPr>
            <a:spLocks noGrp="1" noChangeArrowheads="1"/>
          </p:cNvSpPr>
          <p:nvPr>
            <p:ph idx="1"/>
          </p:nvPr>
        </p:nvSpPr>
        <p:spPr/>
        <p:txBody>
          <a:bodyPr/>
          <a:lstStyle/>
          <a:p>
            <a:pPr eaLnBrk="1" hangingPunct="1">
              <a:defRPr/>
            </a:pPr>
            <a:r>
              <a:rPr lang="en-US"/>
              <a:t>Marcy pulls a backpack on wheels down the 100-m hall.  The 60-N force is applied at an angle of 30</a:t>
            </a:r>
            <a:r>
              <a:rPr lang="en-US">
                <a:cs typeface="Arial" charset="0"/>
              </a:rPr>
              <a:t>° above the horizontal.  How much work is done by Marcy?</a:t>
            </a:r>
          </a:p>
          <a:p>
            <a:pPr eaLnBrk="1" hangingPunct="1">
              <a:defRPr/>
            </a:pPr>
            <a:endParaRPr lang="en-US">
              <a:cs typeface="Arial" charset="0"/>
            </a:endParaRPr>
          </a:p>
          <a:p>
            <a:pPr eaLnBrk="1" hangingPunct="1">
              <a:defRPr/>
            </a:pPr>
            <a:r>
              <a:rPr lang="en-US">
                <a:cs typeface="Arial" charset="0"/>
              </a:rPr>
              <a:t>W = 5200 J</a:t>
            </a:r>
          </a:p>
        </p:txBody>
      </p:sp>
      <p:pic>
        <p:nvPicPr>
          <p:cNvPr id="9220" name="Picture 4" descr="F06"/>
          <p:cNvPicPr>
            <a:picLocks noChangeAspect="1" noChangeArrowheads="1"/>
          </p:cNvPicPr>
          <p:nvPr/>
        </p:nvPicPr>
        <p:blipFill>
          <a:blip r:embed="rId3">
            <a:extLst>
              <a:ext uri="{28A0092B-C50C-407E-A947-70E740481C1C}">
                <a14:useLocalDpi xmlns:a14="http://schemas.microsoft.com/office/drawing/2010/main" val="0"/>
              </a:ext>
            </a:extLst>
          </a:blip>
          <a:srcRect r="49167"/>
          <a:stretch>
            <a:fillRect/>
          </a:stretch>
        </p:blipFill>
        <p:spPr bwMode="auto">
          <a:xfrm>
            <a:off x="4419600" y="2780110"/>
            <a:ext cx="4724400" cy="236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911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03-06 Homework</a:t>
            </a:r>
          </a:p>
        </p:txBody>
      </p:sp>
      <p:sp>
        <p:nvSpPr>
          <p:cNvPr id="3" name="Content Placeholder 2"/>
          <p:cNvSpPr>
            <a:spLocks noGrp="1"/>
          </p:cNvSpPr>
          <p:nvPr>
            <p:ph sz="half" idx="1"/>
          </p:nvPr>
        </p:nvSpPr>
        <p:spPr>
          <a:xfrm>
            <a:off x="1" y="1357312"/>
            <a:ext cx="4480719" cy="3386138"/>
          </a:xfrm>
        </p:spPr>
        <p:txBody>
          <a:bodyPr>
            <a:normAutofit/>
          </a:bodyPr>
          <a:lstStyle/>
          <a:p>
            <a:r>
              <a:rPr lang="en-US" dirty="0"/>
              <a:t>Keep up your momentum on these problems</a:t>
            </a:r>
          </a:p>
          <a:p>
            <a:endParaRPr lang="en-US" dirty="0"/>
          </a:p>
          <a:p>
            <a:r>
              <a:rPr lang="en-US" dirty="0"/>
              <a:t>Read 8.3</a:t>
            </a:r>
          </a:p>
        </p:txBody>
      </p:sp>
      <p:sp>
        <p:nvSpPr>
          <p:cNvPr id="4" name="Content Placeholder 3"/>
          <p:cNvSpPr>
            <a:spLocks noGrp="1"/>
          </p:cNvSpPr>
          <p:nvPr>
            <p:ph sz="half" idx="2"/>
          </p:nvPr>
        </p:nvSpPr>
        <p:spPr>
          <a:xfrm>
            <a:off x="4663281" y="1357312"/>
            <a:ext cx="4480719" cy="3786188"/>
          </a:xfrm>
        </p:spPr>
        <p:txBody>
          <a:bodyPr>
            <a:normAutofit/>
          </a:bodyPr>
          <a:lstStyle/>
          <a:p>
            <a:endParaRPr lang="en-US" dirty="0"/>
          </a:p>
        </p:txBody>
      </p:sp>
    </p:spTree>
    <p:extLst>
      <p:ext uri="{BB962C8B-B14F-4D97-AF65-F5344CB8AC3E}">
        <p14:creationId xmlns:p14="http://schemas.microsoft.com/office/powerpoint/2010/main" val="2322433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9D27-C233-421A-AFA7-605738B235AD}"/>
              </a:ext>
            </a:extLst>
          </p:cNvPr>
          <p:cNvSpPr>
            <a:spLocks noGrp="1"/>
          </p:cNvSpPr>
          <p:nvPr>
            <p:ph type="title"/>
          </p:nvPr>
        </p:nvSpPr>
        <p:spPr/>
        <p:txBody>
          <a:bodyPr/>
          <a:lstStyle/>
          <a:p>
            <a:r>
              <a:rPr lang="en-US" dirty="0"/>
              <a:t>03-07 Conservation of Momentum</a:t>
            </a:r>
          </a:p>
        </p:txBody>
      </p:sp>
      <p:sp>
        <p:nvSpPr>
          <p:cNvPr id="3" name="Text Placeholder 2">
            <a:extLst>
              <a:ext uri="{FF2B5EF4-FFF2-40B4-BE49-F238E27FC236}">
                <a16:creationId xmlns:a16="http://schemas.microsoft.com/office/drawing/2014/main" id="{120FE429-C3D6-4BC9-B172-44F272F6A6A1}"/>
              </a:ext>
            </a:extLst>
          </p:cNvPr>
          <p:cNvSpPr>
            <a:spLocks noGrp="1"/>
          </p:cNvSpPr>
          <p:nvPr>
            <p:ph type="body" idx="1"/>
          </p:nvPr>
        </p:nvSpPr>
        <p:spPr/>
        <p:txBody>
          <a:bodyPr/>
          <a:lstStyle/>
          <a:p>
            <a:r>
              <a:rPr lang="en-US" dirty="0"/>
              <a:t>In this lesson you will…</a:t>
            </a:r>
          </a:p>
          <a:p>
            <a:r>
              <a:rPr lang="en-US" dirty="0"/>
              <a:t>• Describe the principle of conservation of momentum.</a:t>
            </a:r>
          </a:p>
          <a:p>
            <a:r>
              <a:rPr lang="en-US" dirty="0"/>
              <a:t>• Derive an expression for the conservation of momentum.</a:t>
            </a:r>
          </a:p>
          <a:p>
            <a:r>
              <a:rPr lang="en-US" dirty="0"/>
              <a:t>• Explain conservation of momentum with examples.</a:t>
            </a:r>
          </a:p>
        </p:txBody>
      </p:sp>
    </p:spTree>
    <p:extLst>
      <p:ext uri="{BB962C8B-B14F-4D97-AF65-F5344CB8AC3E}">
        <p14:creationId xmlns:p14="http://schemas.microsoft.com/office/powerpoint/2010/main" val="2324510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03-06b Bumper Testing Lab</a:t>
            </a:r>
          </a:p>
        </p:txBody>
      </p:sp>
      <p:sp>
        <p:nvSpPr>
          <p:cNvPr id="5" name="Content Placeholder 4"/>
          <p:cNvSpPr>
            <a:spLocks noGrp="1"/>
          </p:cNvSpPr>
          <p:nvPr>
            <p:ph idx="1"/>
          </p:nvPr>
        </p:nvSpPr>
        <p:spPr/>
        <p:txBody>
          <a:bodyPr/>
          <a:lstStyle/>
          <a:p>
            <a:pPr marL="457200" lvl="0" indent="-457200">
              <a:buFont typeface="+mj-lt"/>
              <a:buAutoNum type="arabicPeriod"/>
            </a:pPr>
            <a:r>
              <a:rPr lang="en-US" dirty="0"/>
              <a:t>Each team makes a bumper out of paper and tape.</a:t>
            </a:r>
          </a:p>
          <a:p>
            <a:pPr marL="628650" lvl="1" indent="-457200">
              <a:buFont typeface="+mj-lt"/>
              <a:buAutoNum type="alphaLcPeriod"/>
            </a:pPr>
            <a:r>
              <a:rPr lang="en-US"/>
              <a:t>2.</a:t>
            </a:r>
            <a:r>
              <a:rPr lang="en-US" dirty="0"/>
              <a:t>5</a:t>
            </a:r>
            <a:r>
              <a:rPr lang="en-US"/>
              <a:t> </a:t>
            </a:r>
            <a:r>
              <a:rPr lang="en-US" dirty="0"/>
              <a:t>cm × 4 cm × 10 cm</a:t>
            </a:r>
          </a:p>
          <a:p>
            <a:pPr marL="628650" lvl="1" indent="-457200">
              <a:buFont typeface="+mj-lt"/>
              <a:buAutoNum type="alphaLcPeriod"/>
            </a:pPr>
            <a:r>
              <a:rPr lang="en-US" dirty="0"/>
              <a:t>Do not use excessive tape</a:t>
            </a:r>
          </a:p>
          <a:p>
            <a:pPr marL="457200" lvl="0" indent="-457200">
              <a:buFont typeface="+mj-lt"/>
              <a:buAutoNum type="arabicPeriod"/>
            </a:pPr>
            <a:r>
              <a:rPr lang="en-US" dirty="0"/>
              <a:t>The bumper is placed against the end of the track.</a:t>
            </a:r>
          </a:p>
          <a:p>
            <a:pPr marL="457200" lvl="0" indent="-457200">
              <a:buFont typeface="+mj-lt"/>
              <a:buAutoNum type="arabicPeriod"/>
            </a:pPr>
            <a:r>
              <a:rPr lang="en-US" dirty="0"/>
              <a:t>The cart is released from a distance as set by the teacher.</a:t>
            </a:r>
          </a:p>
          <a:p>
            <a:pPr marL="457200" indent="-457200">
              <a:buFont typeface="+mj-lt"/>
              <a:buAutoNum type="arabicPeriod"/>
            </a:pPr>
            <a:r>
              <a:rPr lang="en-US" dirty="0"/>
              <a:t>The maximum force is read from the sensor.</a:t>
            </a:r>
          </a:p>
        </p:txBody>
      </p:sp>
    </p:spTree>
    <p:extLst>
      <p:ext uri="{BB962C8B-B14F-4D97-AF65-F5344CB8AC3E}">
        <p14:creationId xmlns:p14="http://schemas.microsoft.com/office/powerpoint/2010/main" val="3858845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03-07 Conservation of Momentum</a:t>
            </a:r>
          </a:p>
        </p:txBody>
      </p:sp>
      <p:sp>
        <p:nvSpPr>
          <p:cNvPr id="3" name="Content Placeholder 2"/>
          <p:cNvSpPr>
            <a:spLocks noGrp="1"/>
          </p:cNvSpPr>
          <p:nvPr>
            <p:ph idx="1"/>
          </p:nvPr>
        </p:nvSpPr>
        <p:spPr/>
        <p:txBody>
          <a:bodyPr/>
          <a:lstStyle/>
          <a:p>
            <a:r>
              <a:rPr lang="en-US" dirty="0"/>
              <a:t>Do the lab in your worksheet.</a:t>
            </a:r>
          </a:p>
          <a:p>
            <a:endParaRPr lang="en-US" dirty="0"/>
          </a:p>
          <a:p>
            <a:r>
              <a:rPr lang="en-US" dirty="0"/>
              <a:t>Explain why if a person standing of frictionless ice shoots a bullet at 200 m/s does not move backwards are 200 m/s.</a:t>
            </a:r>
          </a:p>
          <a:p>
            <a:r>
              <a:rPr lang="en-US" dirty="0"/>
              <a:t>A 100 kg person pushes off from a 50 kg person on frictionless ice. If the 100 kg person moves at 3 m/s, what speed will the 50 kg person move at? </a:t>
            </a:r>
          </a:p>
        </p:txBody>
      </p:sp>
    </p:spTree>
    <p:extLst>
      <p:ext uri="{BB962C8B-B14F-4D97-AF65-F5344CB8AC3E}">
        <p14:creationId xmlns:p14="http://schemas.microsoft.com/office/powerpoint/2010/main" val="211345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t>03-07 Conservation of Momentum</a:t>
            </a:r>
          </a:p>
        </p:txBody>
      </p:sp>
      <p:sp>
        <p:nvSpPr>
          <p:cNvPr id="7171" name="Rectangle 3"/>
          <p:cNvSpPr>
            <a:spLocks noGrp="1" noChangeArrowheads="1"/>
          </p:cNvSpPr>
          <p:nvPr>
            <p:ph idx="1"/>
          </p:nvPr>
        </p:nvSpPr>
        <p:spPr/>
        <p:txBody>
          <a:bodyPr>
            <a:normAutofit/>
          </a:bodyPr>
          <a:lstStyle/>
          <a:p>
            <a:pPr eaLnBrk="1" hangingPunct="1">
              <a:defRPr/>
            </a:pPr>
            <a:r>
              <a:rPr lang="en-US" dirty="0"/>
              <a:t>System</a:t>
            </a:r>
          </a:p>
          <a:p>
            <a:pPr lvl="1">
              <a:defRPr/>
            </a:pPr>
            <a:r>
              <a:rPr lang="en-US" dirty="0"/>
              <a:t>All the objects involved in the problem</a:t>
            </a:r>
          </a:p>
          <a:p>
            <a:pPr lvl="1">
              <a:defRPr/>
            </a:pPr>
            <a:r>
              <a:rPr lang="en-US" dirty="0"/>
              <a:t>Usually only two objects</a:t>
            </a:r>
          </a:p>
          <a:p>
            <a:pPr eaLnBrk="1" hangingPunct="1">
              <a:defRPr/>
            </a:pPr>
            <a:endParaRPr lang="en-US" dirty="0"/>
          </a:p>
          <a:p>
            <a:pPr eaLnBrk="1" hangingPunct="1">
              <a:defRPr/>
            </a:pPr>
            <a:r>
              <a:rPr lang="en-US" dirty="0"/>
              <a:t>Internal Forces – Forces that the objects exert on each other</a:t>
            </a:r>
          </a:p>
          <a:p>
            <a:pPr eaLnBrk="1" hangingPunct="1">
              <a:defRPr/>
            </a:pPr>
            <a:endParaRPr lang="en-US" dirty="0"/>
          </a:p>
          <a:p>
            <a:pPr eaLnBrk="1" hangingPunct="1">
              <a:defRPr/>
            </a:pPr>
            <a:r>
              <a:rPr lang="en-US" dirty="0"/>
              <a:t>External Forces – Forces exerted by things outside of the system</a:t>
            </a:r>
          </a:p>
        </p:txBody>
      </p:sp>
    </p:spTree>
    <p:extLst>
      <p:ext uri="{BB962C8B-B14F-4D97-AF65-F5344CB8AC3E}">
        <p14:creationId xmlns:p14="http://schemas.microsoft.com/office/powerpoint/2010/main" val="2178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defRPr/>
            </a:pPr>
            <a:r>
              <a:rPr lang="en-US" dirty="0"/>
              <a:t>03-07 Conservation of Momentum</a:t>
            </a:r>
          </a:p>
        </p:txBody>
      </p:sp>
      <p:sp>
        <p:nvSpPr>
          <p:cNvPr id="10246" name="Rectangle 6"/>
          <p:cNvSpPr>
            <a:spLocks noGrp="1" noChangeArrowheads="1"/>
          </p:cNvSpPr>
          <p:nvPr>
            <p:ph sz="half" idx="1"/>
          </p:nvPr>
        </p:nvSpPr>
        <p:spPr/>
        <p:txBody>
          <a:bodyPr>
            <a:normAutofit/>
          </a:bodyPr>
          <a:lstStyle/>
          <a:p>
            <a:pPr eaLnBrk="1" hangingPunct="1">
              <a:defRPr/>
            </a:pPr>
            <a:r>
              <a:rPr lang="en-US" dirty="0"/>
              <a:t>Two balls hit in the air</a:t>
            </a:r>
          </a:p>
          <a:p>
            <a:pPr eaLnBrk="1" hangingPunct="1">
              <a:defRPr/>
            </a:pPr>
            <a:endParaRPr lang="en-US" dirty="0"/>
          </a:p>
          <a:p>
            <a:pPr eaLnBrk="1" hangingPunct="1">
              <a:defRPr/>
            </a:pPr>
            <a:endParaRPr lang="en-US" dirty="0"/>
          </a:p>
          <a:p>
            <a:pPr eaLnBrk="1" hangingPunct="1">
              <a:defRPr/>
            </a:pPr>
            <a:r>
              <a:rPr lang="en-US" dirty="0"/>
              <a:t>During the collision</a:t>
            </a:r>
          </a:p>
          <a:p>
            <a:pPr lvl="1" eaLnBrk="1" hangingPunct="1">
              <a:defRPr/>
            </a:pPr>
            <a:r>
              <a:rPr lang="en-US" dirty="0"/>
              <a:t>Internal Forces = F</a:t>
            </a:r>
            <a:r>
              <a:rPr lang="en-US" baseline="-25000" dirty="0"/>
              <a:t>12</a:t>
            </a:r>
            <a:r>
              <a:rPr lang="en-US" dirty="0"/>
              <a:t> and F</a:t>
            </a:r>
            <a:r>
              <a:rPr lang="en-US" baseline="-25000" dirty="0"/>
              <a:t>21</a:t>
            </a:r>
          </a:p>
          <a:p>
            <a:pPr lvl="1" eaLnBrk="1" hangingPunct="1">
              <a:defRPr/>
            </a:pPr>
            <a:r>
              <a:rPr lang="en-US" dirty="0"/>
              <a:t>External Forces = Weight (W</a:t>
            </a:r>
            <a:r>
              <a:rPr lang="en-US" baseline="-25000" dirty="0"/>
              <a:t>1</a:t>
            </a:r>
            <a:r>
              <a:rPr lang="en-US" dirty="0"/>
              <a:t> and W</a:t>
            </a:r>
            <a:r>
              <a:rPr lang="en-US" baseline="-25000" dirty="0"/>
              <a:t>2</a:t>
            </a:r>
            <a:r>
              <a:rPr lang="en-US" dirty="0"/>
              <a:t>)</a:t>
            </a:r>
          </a:p>
          <a:p>
            <a:pPr eaLnBrk="1" hangingPunct="1">
              <a:defRPr/>
            </a:pPr>
            <a:endParaRPr lang="en-US" dirty="0"/>
          </a:p>
        </p:txBody>
      </p:sp>
      <p:pic>
        <p:nvPicPr>
          <p:cNvPr id="7" name="Picture 4" descr="F0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400801" y="0"/>
            <a:ext cx="2743200" cy="56642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085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defRPr/>
            </a:pPr>
            <a:r>
              <a:rPr lang="en-US" dirty="0"/>
              <a:t>03-07 Conservation of Momentum</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p:txBody>
              <a:bodyPr>
                <a:normAutofit/>
              </a:bodyPr>
              <a:lstStyle/>
              <a:p>
                <a:pPr eaLnBrk="1" hangingPunct="1">
                  <a:defRPr/>
                </a:pPr>
                <a14:m>
                  <m:oMath xmlns:m="http://schemas.openxmlformats.org/officeDocument/2006/math">
                    <m:r>
                      <a:rPr lang="en-US" b="0" i="1" smtClean="0">
                        <a:latin typeface="Cambria Math"/>
                      </a:rPr>
                      <m:t>𝐹</m:t>
                    </m:r>
                    <m:r>
                      <m:rPr>
                        <m:sty m:val="p"/>
                      </m:rPr>
                      <a:rPr lang="en-US" b="0" i="0" smtClean="0">
                        <a:latin typeface="Cambria Math"/>
                      </a:rPr>
                      <m:t>Δ</m:t>
                    </m:r>
                    <m:r>
                      <a:rPr lang="en-US" b="0" i="1" smtClean="0">
                        <a:latin typeface="Cambria Math"/>
                      </a:rPr>
                      <m:t>𝑡</m:t>
                    </m:r>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oMath>
                </a14:m>
                <a:endParaRPr lang="en-US" dirty="0"/>
              </a:p>
              <a:p>
                <a:pPr eaLnBrk="1" hangingPunct="1">
                  <a:defRPr/>
                </a:pPr>
                <a:r>
                  <a:rPr lang="en-US" dirty="0"/>
                  <a:t>Object 1: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12</m:t>
                            </m:r>
                          </m:sub>
                        </m:sSub>
                      </m:e>
                    </m:d>
                    <m:r>
                      <m:rPr>
                        <m:sty m:val="p"/>
                      </m:rPr>
                      <a:rPr lang="en-US" b="0" i="0" smtClean="0">
                        <a:latin typeface="Cambria Math"/>
                      </a:rPr>
                      <m:t>Δt</m:t>
                    </m:r>
                    <m:r>
                      <a:rPr lang="en-US" b="0" i="0" smtClean="0">
                        <a:latin typeface="Cambria Math"/>
                      </a:rPr>
                      <m:t>=</m:t>
                    </m:r>
                    <m:sSub>
                      <m:sSubPr>
                        <m:ctrlPr>
                          <a:rPr lang="en-US" b="0" i="1" smtClean="0">
                            <a:latin typeface="Cambria Math" panose="02040503050406030204" pitchFamily="18" charset="0"/>
                          </a:rPr>
                        </m:ctrlPr>
                      </m:sSubPr>
                      <m:e>
                        <m:r>
                          <m:rPr>
                            <m:sty m:val="p"/>
                          </m:rPr>
                          <a:rPr lang="en-US" b="0" i="0" smtClean="0">
                            <a:latin typeface="Cambria Math"/>
                          </a:rPr>
                          <m:t>m</m:t>
                        </m:r>
                      </m:e>
                      <m:sub>
                        <m:r>
                          <a:rPr lang="en-US" b="0" i="0" smtClean="0">
                            <a:latin typeface="Cambria Math"/>
                          </a:rPr>
                          <m:t>1</m:t>
                        </m:r>
                      </m:sub>
                    </m:sSub>
                    <m:sSub>
                      <m:sSubPr>
                        <m:ctrlPr>
                          <a:rPr lang="en-US" b="0" i="1" smtClean="0">
                            <a:latin typeface="Cambria Math" panose="02040503050406030204" pitchFamily="18" charset="0"/>
                          </a:rPr>
                        </m:ctrlPr>
                      </m:sSubPr>
                      <m:e>
                        <m:r>
                          <m:rPr>
                            <m:sty m:val="p"/>
                          </m:rPr>
                          <a:rPr lang="en-US" b="0" i="0" smtClean="0">
                            <a:latin typeface="Cambria Math"/>
                          </a:rPr>
                          <m:t>v</m:t>
                        </m:r>
                      </m:e>
                      <m:sub>
                        <m:r>
                          <m:rPr>
                            <m:sty m:val="p"/>
                          </m:rPr>
                          <a:rPr lang="en-US" b="0" i="0" smtClean="0">
                            <a:latin typeface="Cambria Math"/>
                          </a:rPr>
                          <m:t>f</m:t>
                        </m:r>
                        <m:r>
                          <a:rPr lang="en-US" b="0" i="0" smtClean="0">
                            <a:latin typeface="Cambria Math"/>
                          </a:rPr>
                          <m:t>1</m:t>
                        </m:r>
                      </m:sub>
                    </m:sSub>
                    <m:r>
                      <a:rPr lang="en-US" b="0" i="0" smtClean="0">
                        <a:latin typeface="Cambria Math"/>
                      </a:rPr>
                      <m:t>−</m:t>
                    </m:r>
                    <m:sSub>
                      <m:sSubPr>
                        <m:ctrlPr>
                          <a:rPr lang="en-US" b="0" i="1" smtClean="0">
                            <a:latin typeface="Cambria Math" panose="02040503050406030204" pitchFamily="18" charset="0"/>
                          </a:rPr>
                        </m:ctrlPr>
                      </m:sSubPr>
                      <m:e>
                        <m:r>
                          <m:rPr>
                            <m:sty m:val="p"/>
                          </m:rPr>
                          <a:rPr lang="en-US" b="0" i="0" smtClean="0">
                            <a:latin typeface="Cambria Math"/>
                          </a:rPr>
                          <m:t>m</m:t>
                        </m:r>
                      </m:e>
                      <m:sub>
                        <m:r>
                          <a:rPr lang="en-US" b="0" i="0" smtClean="0">
                            <a:latin typeface="Cambria Math"/>
                          </a:rPr>
                          <m:t>1</m:t>
                        </m:r>
                      </m:sub>
                    </m:sSub>
                    <m:sSub>
                      <m:sSubPr>
                        <m:ctrlPr>
                          <a:rPr lang="en-US" b="0" i="1" smtClean="0">
                            <a:latin typeface="Cambria Math" panose="02040503050406030204" pitchFamily="18" charset="0"/>
                          </a:rPr>
                        </m:ctrlPr>
                      </m:sSubPr>
                      <m:e>
                        <m:r>
                          <m:rPr>
                            <m:sty m:val="p"/>
                          </m:rPr>
                          <a:rPr lang="en-US" b="0" i="0" smtClean="0">
                            <a:latin typeface="Cambria Math"/>
                          </a:rPr>
                          <m:t>v</m:t>
                        </m:r>
                      </m:e>
                      <m:sub>
                        <m:r>
                          <a:rPr lang="en-US" b="0" i="0" smtClean="0">
                            <a:latin typeface="Cambria Math"/>
                          </a:rPr>
                          <m:t>01</m:t>
                        </m:r>
                      </m:sub>
                    </m:sSub>
                  </m:oMath>
                </a14:m>
                <a:endParaRPr lang="en-US" dirty="0"/>
              </a:p>
              <a:p>
                <a:pPr>
                  <a:defRPr/>
                </a:pPr>
                <a:r>
                  <a:rPr lang="en-US" dirty="0">
                    <a:sym typeface="Symbol" pitchFamily="18" charset="2"/>
                  </a:rPr>
                  <a:t>Object 2: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𝑊</m:t>
                            </m:r>
                          </m:e>
                          <m:sub>
                            <m:r>
                              <a:rPr lang="en-US" b="0" i="1" smtClean="0">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𝐹</m:t>
                            </m:r>
                          </m:e>
                          <m:sub>
                            <m:r>
                              <a:rPr lang="en-US" i="1">
                                <a:latin typeface="Cambria Math"/>
                              </a:rPr>
                              <m:t>2</m:t>
                            </m:r>
                            <m:r>
                              <a:rPr lang="en-US" b="0" i="1" smtClean="0">
                                <a:latin typeface="Cambria Math"/>
                              </a:rPr>
                              <m:t>1</m:t>
                            </m:r>
                          </m:sub>
                        </m:sSub>
                      </m:e>
                    </m:d>
                    <m:r>
                      <m:rPr>
                        <m:sty m:val="p"/>
                      </m:rPr>
                      <a:rPr lang="en-US">
                        <a:latin typeface="Cambria Math"/>
                      </a:rPr>
                      <m:t>Δt</m:t>
                    </m:r>
                    <m:r>
                      <a:rPr lang="en-US">
                        <a:latin typeface="Cambria Math"/>
                      </a:rPr>
                      <m:t>=</m:t>
                    </m:r>
                    <m:sSub>
                      <m:sSubPr>
                        <m:ctrlPr>
                          <a:rPr lang="en-US" i="1">
                            <a:latin typeface="Cambria Math" panose="02040503050406030204" pitchFamily="18" charset="0"/>
                          </a:rPr>
                        </m:ctrlPr>
                      </m:sSubPr>
                      <m:e>
                        <m:r>
                          <m:rPr>
                            <m:sty m:val="p"/>
                          </m:rPr>
                          <a:rPr lang="en-US">
                            <a:latin typeface="Cambria Math"/>
                          </a:rPr>
                          <m:t>m</m:t>
                        </m:r>
                      </m:e>
                      <m:sub>
                        <m:r>
                          <a:rPr lang="en-US" b="0" i="1" smtClean="0">
                            <a:latin typeface="Cambria Math"/>
                          </a:rPr>
                          <m:t>2</m:t>
                        </m:r>
                      </m:sub>
                    </m:sSub>
                    <m:sSub>
                      <m:sSubPr>
                        <m:ctrlPr>
                          <a:rPr lang="en-US" i="1">
                            <a:latin typeface="Cambria Math" panose="02040503050406030204" pitchFamily="18" charset="0"/>
                          </a:rPr>
                        </m:ctrlPr>
                      </m:sSubPr>
                      <m:e>
                        <m:r>
                          <m:rPr>
                            <m:sty m:val="p"/>
                          </m:rPr>
                          <a:rPr lang="en-US">
                            <a:latin typeface="Cambria Math"/>
                          </a:rPr>
                          <m:t>v</m:t>
                        </m:r>
                      </m:e>
                      <m:sub>
                        <m:r>
                          <m:rPr>
                            <m:sty m:val="p"/>
                          </m:rPr>
                          <a:rPr lang="en-US">
                            <a:latin typeface="Cambria Math"/>
                          </a:rPr>
                          <m:t>f</m:t>
                        </m:r>
                        <m:r>
                          <a:rPr lang="en-US" b="0" i="1" smtClean="0">
                            <a:latin typeface="Cambria Math"/>
                          </a:rPr>
                          <m:t>2</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m</m:t>
                        </m:r>
                      </m:e>
                      <m:sub>
                        <m:r>
                          <a:rPr lang="en-US" b="0" i="1" smtClean="0">
                            <a:latin typeface="Cambria Math"/>
                          </a:rPr>
                          <m:t>2</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0</m:t>
                        </m:r>
                        <m:r>
                          <a:rPr lang="en-US" b="0" i="1" smtClean="0">
                            <a:latin typeface="Cambria Math"/>
                          </a:rPr>
                          <m:t>2</m:t>
                        </m:r>
                      </m:sub>
                    </m:sSub>
                  </m:oMath>
                </a14:m>
                <a:endParaRPr lang="en-US" dirty="0">
                  <a:sym typeface="Symbol" pitchFamily="18" charset="2"/>
                </a:endParaRPr>
              </a:p>
              <a:p>
                <a:pPr eaLnBrk="1" hangingPunct="1">
                  <a:defRPr/>
                </a:pPr>
                <a:r>
                  <a:rPr lang="en-US" dirty="0">
                    <a:sym typeface="Symbol" pitchFamily="18" charset="2"/>
                  </a:rPr>
                  <a:t>Add</a:t>
                </a:r>
              </a:p>
              <a:p>
                <a:pPr eaLnBrk="1" hangingPunct="1">
                  <a:defRPr/>
                </a:pPr>
                <a14:m>
                  <m:oMath xmlns:m="http://schemas.openxmlformats.org/officeDocument/2006/math">
                    <m:d>
                      <m:dPr>
                        <m:ctrlPr>
                          <a:rPr lang="en-US" b="0" i="1" smtClean="0">
                            <a:latin typeface="Cambria Math" panose="02040503050406030204" pitchFamily="18" charset="0"/>
                            <a:sym typeface="Symbol" pitchFamily="18" charset="2"/>
                          </a:rPr>
                        </m:ctrlPr>
                      </m:dPr>
                      <m:e>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𝑊</m:t>
                            </m:r>
                          </m:e>
                          <m:sub>
                            <m:r>
                              <a:rPr lang="en-US" b="0" i="1" smtClean="0">
                                <a:latin typeface="Cambria Math"/>
                                <a:sym typeface="Symbol" pitchFamily="18" charset="2"/>
                              </a:rPr>
                              <m:t>1</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𝑊</m:t>
                            </m:r>
                          </m:e>
                          <m:sub>
                            <m:r>
                              <a:rPr lang="en-US" b="0" i="1" smtClean="0">
                                <a:latin typeface="Cambria Math"/>
                                <a:sym typeface="Symbol" pitchFamily="18" charset="2"/>
                              </a:rPr>
                              <m:t>2</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𝐹</m:t>
                            </m:r>
                          </m:e>
                          <m:sub>
                            <m:r>
                              <a:rPr lang="en-US" b="0" i="1" smtClean="0">
                                <a:latin typeface="Cambria Math"/>
                                <a:sym typeface="Symbol" pitchFamily="18" charset="2"/>
                              </a:rPr>
                              <m:t>12</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𝐹</m:t>
                            </m:r>
                          </m:e>
                          <m:sub>
                            <m:r>
                              <a:rPr lang="en-US" b="0" i="1" smtClean="0">
                                <a:latin typeface="Cambria Math"/>
                                <a:sym typeface="Symbol" pitchFamily="18" charset="2"/>
                              </a:rPr>
                              <m:t>21</m:t>
                            </m:r>
                          </m:sub>
                        </m:sSub>
                      </m:e>
                    </m:d>
                    <m:r>
                      <m:rPr>
                        <m:sty m:val="p"/>
                      </m:rPr>
                      <a:rPr lang="en-US" b="0" i="0" smtClean="0">
                        <a:latin typeface="Cambria Math"/>
                        <a:sym typeface="Symbol" pitchFamily="18" charset="2"/>
                      </a:rPr>
                      <m:t>Δt</m:t>
                    </m:r>
                    <m:r>
                      <a:rPr lang="en-US" b="0" i="0"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1</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m:rPr>
                                <m:sty m:val="p"/>
                              </m:rPr>
                              <a:rPr lang="en-US" b="0" i="0" smtClean="0">
                                <a:latin typeface="Cambria Math"/>
                                <a:sym typeface="Symbol" pitchFamily="18" charset="2"/>
                              </a:rPr>
                              <m:t>f</m:t>
                            </m:r>
                            <m:r>
                              <a:rPr lang="en-US" b="0" i="0" smtClean="0">
                                <a:latin typeface="Cambria Math"/>
                                <a:sym typeface="Symbol" pitchFamily="18" charset="2"/>
                              </a:rPr>
                              <m:t>1</m:t>
                            </m:r>
                          </m:sub>
                        </m:sSub>
                        <m:r>
                          <a:rPr lang="en-US" b="0" i="0"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2</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m:rPr>
                                <m:sty m:val="p"/>
                              </m:rPr>
                              <a:rPr lang="en-US" b="0" i="0" smtClean="0">
                                <a:latin typeface="Cambria Math"/>
                                <a:sym typeface="Symbol" pitchFamily="18" charset="2"/>
                              </a:rPr>
                              <m:t>f</m:t>
                            </m:r>
                            <m:r>
                              <a:rPr lang="en-US" b="0" i="0" smtClean="0">
                                <a:latin typeface="Cambria Math"/>
                                <a:sym typeface="Symbol" pitchFamily="18" charset="2"/>
                              </a:rPr>
                              <m:t>2</m:t>
                            </m:r>
                          </m:sub>
                        </m:sSub>
                      </m:e>
                    </m:d>
                    <m:r>
                      <a:rPr lang="en-US" b="0" i="0"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1</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a:rPr lang="en-US" b="0" i="0" smtClean="0">
                                <a:latin typeface="Cambria Math"/>
                                <a:sym typeface="Symbol" pitchFamily="18" charset="2"/>
                              </a:rPr>
                              <m:t>01</m:t>
                            </m:r>
                          </m:sub>
                        </m:sSub>
                        <m:r>
                          <a:rPr lang="en-US" b="0" i="0"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2</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a:rPr lang="en-US" b="0" i="0" smtClean="0">
                                <a:latin typeface="Cambria Math"/>
                                <a:sym typeface="Symbol" pitchFamily="18" charset="2"/>
                              </a:rPr>
                              <m:t>02</m:t>
                            </m:r>
                          </m:sub>
                        </m:sSub>
                      </m:e>
                    </m:d>
                  </m:oMath>
                </a14:m>
                <a:endParaRPr lang="en-US" dirty="0">
                  <a:sym typeface="Symbol" pitchFamily="18" charset="2"/>
                </a:endParaRPr>
              </a:p>
              <a:p>
                <a:pPr eaLnBrk="1" hangingPunct="1">
                  <a:defRPr/>
                </a:pPr>
                <a:endParaRPr lang="en-US" baseline="-25000" dirty="0">
                  <a:sym typeface="Symbol" pitchFamily="18" charset="2"/>
                </a:endParaRPr>
              </a:p>
              <a:p>
                <a:pPr eaLnBrk="1" hangingPunct="1">
                  <a:defRPr/>
                </a:pPr>
                <a14:m>
                  <m:oMath xmlns:m="http://schemas.openxmlformats.org/officeDocument/2006/math">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𝐸𝑥𝑡</m:t>
                        </m:r>
                        <m:r>
                          <a:rPr lang="en-US" b="0" i="1" smtClean="0">
                            <a:latin typeface="Cambria Math"/>
                            <a:sym typeface="Symbol" pitchFamily="18" charset="2"/>
                          </a:rPr>
                          <m:t> </m:t>
                        </m:r>
                        <m:r>
                          <a:rPr lang="en-US" b="0" i="1" smtClean="0">
                            <a:latin typeface="Cambria Math"/>
                            <a:sym typeface="Symbol" pitchFamily="18" charset="2"/>
                          </a:rPr>
                          <m:t>𝐹</m:t>
                        </m:r>
                        <m:r>
                          <a:rPr lang="en-US" b="0" i="1" smtClean="0">
                            <a:latin typeface="Cambria Math"/>
                            <a:sym typeface="Symbol" pitchFamily="18" charset="2"/>
                          </a:rPr>
                          <m:t>+</m:t>
                        </m:r>
                        <m:r>
                          <a:rPr lang="en-US" b="0" i="1" smtClean="0">
                            <a:latin typeface="Cambria Math"/>
                            <a:sym typeface="Symbol" pitchFamily="18" charset="2"/>
                          </a:rPr>
                          <m:t>𝐼𝑛𝑡</m:t>
                        </m:r>
                        <m:r>
                          <a:rPr lang="en-US" b="0" i="1" smtClean="0">
                            <a:latin typeface="Cambria Math"/>
                            <a:sym typeface="Symbol" pitchFamily="18" charset="2"/>
                          </a:rPr>
                          <m:t> </m:t>
                        </m:r>
                        <m:r>
                          <a:rPr lang="en-US" b="0" i="1" smtClean="0">
                            <a:latin typeface="Cambria Math"/>
                            <a:sym typeface="Symbol" pitchFamily="18" charset="2"/>
                          </a:rPr>
                          <m:t>𝐹</m:t>
                        </m:r>
                      </m:e>
                    </m:d>
                    <m:r>
                      <m:rPr>
                        <m:sty m:val="p"/>
                      </m:rPr>
                      <a:rPr lang="en-US" b="0" i="0" smtClean="0">
                        <a:latin typeface="Cambria Math"/>
                        <a:sym typeface="Symbol" pitchFamily="18" charset="2"/>
                      </a:rPr>
                      <m:t>Δ</m:t>
                    </m:r>
                    <m:r>
                      <a:rPr lang="en-US" b="0" i="1" smtClean="0">
                        <a:latin typeface="Cambria Math"/>
                        <a:sym typeface="Symbol" pitchFamily="18" charset="2"/>
                      </a:rPr>
                      <m:t>𝑡</m:t>
                    </m:r>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𝑝</m:t>
                        </m:r>
                      </m:e>
                      <m:sub>
                        <m:r>
                          <a:rPr lang="en-US" b="0" i="1" smtClean="0">
                            <a:latin typeface="Cambria Math"/>
                            <a:sym typeface="Symbol" pitchFamily="18" charset="2"/>
                          </a:rPr>
                          <m:t>𝑓</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𝑝</m:t>
                        </m:r>
                      </m:e>
                      <m:sub>
                        <m:r>
                          <a:rPr lang="en-US" b="0" i="1" smtClean="0">
                            <a:latin typeface="Cambria Math"/>
                            <a:sym typeface="Symbol" pitchFamily="18" charset="2"/>
                          </a:rPr>
                          <m:t>0</m:t>
                        </m:r>
                      </m:sub>
                    </m:sSub>
                  </m:oMath>
                </a14:m>
                <a:endParaRPr lang="en-US" dirty="0">
                  <a:sym typeface="Symbol" pitchFamily="18" charset="2"/>
                </a:endParaRPr>
              </a:p>
            </p:txBody>
          </p:sp>
        </mc:Choice>
        <mc:Fallback xmlns="">
          <p:sp>
            <p:nvSpPr>
              <p:cNvPr id="14339" name="Rectangle 3"/>
              <p:cNvSpPr>
                <a:spLocks noGrp="1" noRot="1" noChangeAspect="1" noMove="1" noResize="1" noEditPoints="1" noAdjustHandles="1" noChangeArrowheads="1" noChangeShapeType="1" noTextEdit="1"/>
              </p:cNvSpPr>
              <p:nvPr>
                <p:ph idx="1"/>
              </p:nvPr>
            </p:nvSpPr>
            <p:spPr>
              <a:blipFill>
                <a:blip r:embed="rId3"/>
                <a:stretch>
                  <a:fillRect l="-867" t="-675"/>
                </a:stretch>
              </a:blipFill>
            </p:spPr>
            <p:txBody>
              <a:bodyPr/>
              <a:lstStyle/>
              <a:p>
                <a:r>
                  <a:rPr lang="en-US">
                    <a:noFill/>
                  </a:rPr>
                  <a:t> </a:t>
                </a:r>
              </a:p>
            </p:txBody>
          </p:sp>
        </mc:Fallback>
      </mc:AlternateContent>
    </p:spTree>
    <p:extLst>
      <p:ext uri="{BB962C8B-B14F-4D97-AF65-F5344CB8AC3E}">
        <p14:creationId xmlns:p14="http://schemas.microsoft.com/office/powerpoint/2010/main" val="256845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n-US" dirty="0"/>
              <a:t>03-07 Conservation of Momentum</a:t>
            </a:r>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p:txBody>
              <a:bodyPr>
                <a:normAutofit lnSpcReduction="10000"/>
              </a:bodyPr>
              <a:lstStyle/>
              <a:p>
                <a:pPr eaLnBrk="1" hangingPunct="1">
                  <a:lnSpc>
                    <a:spcPct val="90000"/>
                  </a:lnSpc>
                  <a:defRPr/>
                </a:pPr>
                <a:r>
                  <a:rPr lang="en-US" dirty="0"/>
                  <a:t>Since F</a:t>
                </a:r>
                <a:r>
                  <a:rPr lang="en-US" baseline="-25000" dirty="0"/>
                  <a:t>12</a:t>
                </a:r>
                <a:r>
                  <a:rPr lang="en-US" dirty="0"/>
                  <a:t> and F</a:t>
                </a:r>
                <a:r>
                  <a:rPr lang="en-US" baseline="-25000" dirty="0"/>
                  <a:t>21</a:t>
                </a:r>
                <a:r>
                  <a:rPr lang="en-US" dirty="0"/>
                  <a:t> are equal and opposite</a:t>
                </a:r>
              </a:p>
              <a:p>
                <a:pPr lvl="1" eaLnBrk="1" hangingPunct="1">
                  <a:lnSpc>
                    <a:spcPct val="90000"/>
                  </a:lnSpc>
                  <a:defRPr/>
                </a:pPr>
                <a:r>
                  <a:rPr lang="en-US" dirty="0"/>
                  <a:t>Sum of internal forces = 0</a:t>
                </a:r>
              </a:p>
              <a:p>
                <a:pPr eaLnBrk="1" hangingPunct="1">
                  <a:lnSpc>
                    <a:spcPct val="90000"/>
                  </a:lnSpc>
                  <a:defRPr/>
                </a:pPr>
                <a:endParaRPr lang="en-US" dirty="0"/>
              </a:p>
              <a:p>
                <a:pPr eaLnBrk="1" hangingPunct="1">
                  <a:lnSpc>
                    <a:spcPct val="90000"/>
                  </a:lnSpc>
                  <a:defRPr/>
                </a:pPr>
                <a14:m>
                  <m:oMath xmlns:m="http://schemas.openxmlformats.org/officeDocument/2006/math">
                    <m:d>
                      <m:dPr>
                        <m:ctrlPr>
                          <a:rPr lang="en-US" i="1" dirty="0" smtClean="0">
                            <a:latin typeface="Cambria Math" panose="02040503050406030204" pitchFamily="18" charset="0"/>
                          </a:rPr>
                        </m:ctrlPr>
                      </m:dPr>
                      <m:e>
                        <m:r>
                          <m:rPr>
                            <m:sty m:val="p"/>
                          </m:rPr>
                          <a:rPr lang="en-US" i="0" dirty="0" smtClean="0">
                            <a:latin typeface="Cambria Math"/>
                          </a:rPr>
                          <m:t>External</m:t>
                        </m:r>
                        <m:r>
                          <a:rPr lang="en-US" i="0" dirty="0" smtClean="0">
                            <a:latin typeface="Cambria Math"/>
                          </a:rPr>
                          <m:t> </m:t>
                        </m:r>
                        <m:r>
                          <m:rPr>
                            <m:sty m:val="p"/>
                          </m:rPr>
                          <a:rPr lang="en-US" b="0" i="0" dirty="0" smtClean="0">
                            <a:latin typeface="Cambria Math"/>
                          </a:rPr>
                          <m:t>Forces</m:t>
                        </m:r>
                      </m:e>
                    </m:d>
                    <m:r>
                      <m:rPr>
                        <m:sty m:val="p"/>
                      </m:rPr>
                      <a:rPr lang="en-US" b="0" i="0" dirty="0" smtClean="0">
                        <a:latin typeface="Cambria Math"/>
                      </a:rPr>
                      <m:t>Δ</m:t>
                    </m:r>
                    <m:r>
                      <a:rPr lang="en-US" b="0" i="1" dirty="0" smtClean="0">
                        <a:latin typeface="Cambria Math"/>
                      </a:rPr>
                      <m:t>𝑡</m:t>
                    </m:r>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𝑝</m:t>
                        </m:r>
                      </m:e>
                      <m:sub>
                        <m:r>
                          <a:rPr lang="en-US" b="0" i="1" dirty="0" smtClean="0">
                            <a:latin typeface="Cambria Math"/>
                          </a:rPr>
                          <m:t>𝑓</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𝑝</m:t>
                        </m:r>
                      </m:e>
                      <m:sub>
                        <m:r>
                          <a:rPr lang="en-US" b="0" i="1" dirty="0" smtClean="0">
                            <a:latin typeface="Cambria Math"/>
                          </a:rPr>
                          <m:t>0</m:t>
                        </m:r>
                      </m:sub>
                    </m:sSub>
                  </m:oMath>
                </a14:m>
                <a:endParaRPr lang="en-US" dirty="0"/>
              </a:p>
              <a:p>
                <a:pPr eaLnBrk="1" hangingPunct="1">
                  <a:lnSpc>
                    <a:spcPct val="90000"/>
                  </a:lnSpc>
                  <a:defRPr/>
                </a:pPr>
                <a:endParaRPr lang="en-US" dirty="0"/>
              </a:p>
              <a:p>
                <a:pPr eaLnBrk="1" hangingPunct="1">
                  <a:lnSpc>
                    <a:spcPct val="90000"/>
                  </a:lnSpc>
                  <a:defRPr/>
                </a:pPr>
                <a:r>
                  <a:rPr lang="en-US" dirty="0"/>
                  <a:t>If Isolated system:</a:t>
                </a:r>
              </a:p>
              <a:p>
                <a:pPr eaLnBrk="1" hangingPunct="1">
                  <a:lnSpc>
                    <a:spcPct val="90000"/>
                  </a:lnSpc>
                  <a:defRPr/>
                </a:pPr>
                <a:endParaRPr lang="en-US" dirty="0"/>
              </a:p>
              <a:p>
                <a:pPr eaLnBrk="1" hangingPunct="1">
                  <a:lnSpc>
                    <a:spcPct val="90000"/>
                  </a:lnSpc>
                  <a:defRPr/>
                </a:pPr>
                <a14:m>
                  <m:oMath xmlns:m="http://schemas.openxmlformats.org/officeDocument/2006/math">
                    <m:r>
                      <a:rPr lang="en-US" b="0" i="1" smtClean="0">
                        <a:latin typeface="Cambria Math"/>
                      </a:rPr>
                      <m:t>0=</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0</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𝑓</m:t>
                        </m:r>
                      </m:sub>
                    </m:sSub>
                  </m:oMath>
                </a14:m>
                <a:endParaRPr lang="en-US" dirty="0"/>
              </a:p>
            </p:txBody>
          </p:sp>
        </mc:Choice>
        <mc:Fallback xmlns="">
          <p:sp>
            <p:nvSpPr>
              <p:cNvPr id="15363" name="Rectangle 3"/>
              <p:cNvSpPr>
                <a:spLocks noGrp="1" noRot="1" noChangeAspect="1" noMove="1" noResize="1" noEditPoints="1" noAdjustHandles="1" noChangeArrowheads="1" noChangeShapeType="1" noTextEdit="1"/>
              </p:cNvSpPr>
              <p:nvPr>
                <p:ph idx="1"/>
              </p:nvPr>
            </p:nvSpPr>
            <p:spPr>
              <a:blipFill>
                <a:blip r:embed="rId3"/>
                <a:stretch>
                  <a:fillRect l="-867" t="-3373"/>
                </a:stretch>
              </a:blipFill>
            </p:spPr>
            <p:txBody>
              <a:bodyPr/>
              <a:lstStyle/>
              <a:p>
                <a:r>
                  <a:rPr lang="en-US">
                    <a:noFill/>
                  </a:rPr>
                  <a:t> </a:t>
                </a:r>
              </a:p>
            </p:txBody>
          </p:sp>
        </mc:Fallback>
      </mc:AlternateContent>
    </p:spTree>
    <p:extLst>
      <p:ext uri="{BB962C8B-B14F-4D97-AF65-F5344CB8AC3E}">
        <p14:creationId xmlns:p14="http://schemas.microsoft.com/office/powerpoint/2010/main" val="3096795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a:t>03-07 Conservation of Momentum</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p:txBody>
              <a:bodyPr/>
              <a:lstStyle/>
              <a:p>
                <a:pPr eaLnBrk="1" hangingPunct="1">
                  <a:defRPr/>
                </a:pPr>
                <a:r>
                  <a:rPr lang="en-US" dirty="0"/>
                  <a:t>Law of Conservation of Momentum</a:t>
                </a:r>
              </a:p>
              <a:p>
                <a:pPr lvl="1">
                  <a:defRPr/>
                </a:pPr>
                <a:r>
                  <a:rPr lang="en-US" dirty="0"/>
                  <a:t>In an isolated system the total momentum remains constant</a:t>
                </a:r>
              </a:p>
              <a:p>
                <a:pPr marL="0" indent="0" eaLnBrk="1" hangingPunct="1">
                  <a:buNone/>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𝑓</m:t>
                          </m:r>
                        </m:sub>
                      </m:sSub>
                    </m:oMath>
                  </m:oMathPara>
                </a14:m>
                <a:endParaRPr lang="en-US" dirty="0"/>
              </a:p>
              <a:p>
                <a:pPr lvl="1">
                  <a:defRPr/>
                </a:pPr>
                <a:r>
                  <a:rPr lang="en-US" dirty="0"/>
                  <a:t>System can contain any number of objects</a:t>
                </a:r>
              </a:p>
              <a:p>
                <a:pPr lvl="1">
                  <a:defRPr/>
                </a:pPr>
                <a:endParaRPr lang="en-US" dirty="0"/>
              </a:p>
              <a:p>
                <a:pPr>
                  <a:defRPr/>
                </a:pPr>
                <a:r>
                  <a:rPr lang="en-US" dirty="0"/>
                  <a:t>Watch </a:t>
                </a:r>
                <a:r>
                  <a:rPr lang="en-US" dirty="0">
                    <a:hlinkClick r:id="rId3" action="ppaction://hlinkfile"/>
                  </a:rPr>
                  <a:t>Crash Video</a:t>
                </a:r>
                <a:endParaRPr lang="en-US" dirty="0"/>
              </a:p>
            </p:txBody>
          </p:sp>
        </mc:Choice>
        <mc:Fallback xmlns="">
          <p:sp>
            <p:nvSpPr>
              <p:cNvPr id="17411" name="Rectangle 3"/>
              <p:cNvSpPr>
                <a:spLocks noGrp="1" noRot="1" noChangeAspect="1" noMove="1" noResize="1" noEditPoints="1" noAdjustHandles="1" noChangeArrowheads="1" noChangeShapeType="1" noTextEdit="1"/>
              </p:cNvSpPr>
              <p:nvPr>
                <p:ph type="body" idx="1"/>
              </p:nvPr>
            </p:nvSpPr>
            <p:spPr>
              <a:blipFill rotWithShape="1">
                <a:blip r:embed="rId4"/>
                <a:stretch>
                  <a:fillRect l="-733" t="-1603" b="-2806"/>
                </a:stretch>
              </a:blipFill>
            </p:spPr>
            <p:txBody>
              <a:bodyPr/>
              <a:lstStyle/>
              <a:p>
                <a:r>
                  <a:rPr lang="en-US">
                    <a:noFill/>
                  </a:rPr>
                  <a:t> </a:t>
                </a:r>
              </a:p>
            </p:txBody>
          </p:sp>
        </mc:Fallback>
      </mc:AlternateContent>
    </p:spTree>
    <p:extLst>
      <p:ext uri="{BB962C8B-B14F-4D97-AF65-F5344CB8AC3E}">
        <p14:creationId xmlns:p14="http://schemas.microsoft.com/office/powerpoint/2010/main" val="14591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dirty="0"/>
              <a:t>03-07 Conservation of Momentum</a:t>
            </a:r>
          </a:p>
        </p:txBody>
      </p:sp>
      <p:sp>
        <p:nvSpPr>
          <p:cNvPr id="23555" name="Rectangle 3"/>
          <p:cNvSpPr>
            <a:spLocks noGrp="1" noChangeArrowheads="1"/>
          </p:cNvSpPr>
          <p:nvPr>
            <p:ph idx="1"/>
          </p:nvPr>
        </p:nvSpPr>
        <p:spPr/>
        <p:txBody>
          <a:bodyPr>
            <a:normAutofit/>
          </a:bodyPr>
          <a:lstStyle/>
          <a:p>
            <a:pPr marL="0" indent="0" eaLnBrk="1" hangingPunct="1">
              <a:buNone/>
              <a:defRPr/>
            </a:pPr>
            <a:r>
              <a:rPr lang="en-US" dirty="0"/>
              <a:t>Reasoning Strategy</a:t>
            </a:r>
          </a:p>
          <a:p>
            <a:pPr marL="609600" indent="-609600" eaLnBrk="1" hangingPunct="1">
              <a:buFont typeface="Wingdings" pitchFamily="2" charset="2"/>
              <a:buAutoNum type="arabicPeriod"/>
              <a:defRPr/>
            </a:pPr>
            <a:r>
              <a:rPr lang="en-US" dirty="0"/>
              <a:t>Decide on the system</a:t>
            </a:r>
          </a:p>
          <a:p>
            <a:pPr marL="609600" indent="-609600" eaLnBrk="1" hangingPunct="1">
              <a:buFont typeface="Wingdings" pitchFamily="2" charset="2"/>
              <a:buAutoNum type="arabicPeriod"/>
              <a:defRPr/>
            </a:pPr>
            <a:r>
              <a:rPr lang="en-US" dirty="0"/>
              <a:t>Identify internal and external forces</a:t>
            </a:r>
          </a:p>
          <a:p>
            <a:pPr marL="609600" indent="-609600" eaLnBrk="1" hangingPunct="1">
              <a:buFont typeface="Wingdings" pitchFamily="2" charset="2"/>
              <a:buAutoNum type="arabicPeriod"/>
              <a:defRPr/>
            </a:pPr>
            <a:r>
              <a:rPr lang="en-US" dirty="0"/>
              <a:t>Is the system isolated?  If no, then can’t use conservation of momentum</a:t>
            </a:r>
          </a:p>
          <a:p>
            <a:pPr marL="609600" indent="-609600" eaLnBrk="1" hangingPunct="1">
              <a:buFont typeface="Wingdings" pitchFamily="2" charset="2"/>
              <a:buAutoNum type="arabicPeriod"/>
              <a:defRPr/>
            </a:pPr>
            <a:r>
              <a:rPr lang="en-US" dirty="0"/>
              <a:t>Set the total initial momentum of the isolated system equal to the total final momentum</a:t>
            </a:r>
          </a:p>
        </p:txBody>
      </p:sp>
    </p:spTree>
    <p:extLst>
      <p:ext uri="{BB962C8B-B14F-4D97-AF65-F5344CB8AC3E}">
        <p14:creationId xmlns:p14="http://schemas.microsoft.com/office/powerpoint/2010/main" val="21611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en-US" dirty="0"/>
              <a:t>03-01 Work and the Work-Energy Theorem</a:t>
            </a:r>
          </a:p>
        </p:txBody>
      </p:sp>
      <p:sp>
        <p:nvSpPr>
          <p:cNvPr id="16387" name="Rectangle 3"/>
          <p:cNvSpPr>
            <a:spLocks noGrp="1" noChangeArrowheads="1"/>
          </p:cNvSpPr>
          <p:nvPr>
            <p:ph idx="1"/>
          </p:nvPr>
        </p:nvSpPr>
        <p:spPr/>
        <p:txBody>
          <a:bodyPr/>
          <a:lstStyle/>
          <a:p>
            <a:pPr eaLnBrk="1" hangingPunct="1">
              <a:defRPr/>
            </a:pPr>
            <a:r>
              <a:rPr lang="en-US" dirty="0"/>
              <a:t>Drew is carrying books (200 N) down the 100-m hall.  How much work is Drew doing on the books?</a:t>
            </a:r>
          </a:p>
          <a:p>
            <a:pPr eaLnBrk="1" hangingPunct="1">
              <a:defRPr/>
            </a:pPr>
            <a:endParaRPr lang="en-US" dirty="0"/>
          </a:p>
          <a:p>
            <a:pPr eaLnBrk="1" hangingPunct="1">
              <a:defRPr/>
            </a:pPr>
            <a:r>
              <a:rPr lang="en-US" dirty="0"/>
              <a:t>W = 0 J</a:t>
            </a:r>
          </a:p>
          <a:p>
            <a:pPr eaLnBrk="1" hangingPunct="1">
              <a:defRPr/>
            </a:pPr>
            <a:endParaRPr lang="en-US" dirty="0"/>
          </a:p>
          <a:p>
            <a:pPr eaLnBrk="1" hangingPunct="1">
              <a:defRPr/>
            </a:pPr>
            <a:r>
              <a:rPr lang="en-US" dirty="0"/>
              <a:t>The force is vertical</a:t>
            </a:r>
            <a:br>
              <a:rPr lang="en-US" dirty="0"/>
            </a:br>
            <a:r>
              <a:rPr lang="en-US" dirty="0"/>
              <a:t>displacement is horizontal.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759" y="2286000"/>
            <a:ext cx="1424241" cy="2800350"/>
          </a:xfrm>
          <a:prstGeom prst="rect">
            <a:avLst/>
          </a:prstGeom>
        </p:spPr>
      </p:pic>
    </p:spTree>
    <p:extLst>
      <p:ext uri="{BB962C8B-B14F-4D97-AF65-F5344CB8AC3E}">
        <p14:creationId xmlns:p14="http://schemas.microsoft.com/office/powerpoint/2010/main" val="2641394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t>03-07 Conservation of Momentum</a:t>
            </a:r>
          </a:p>
        </p:txBody>
      </p:sp>
      <p:sp>
        <p:nvSpPr>
          <p:cNvPr id="18435" name="Rectangle 3"/>
          <p:cNvSpPr>
            <a:spLocks noGrp="1" noChangeArrowheads="1"/>
          </p:cNvSpPr>
          <p:nvPr>
            <p:ph idx="1"/>
          </p:nvPr>
        </p:nvSpPr>
        <p:spPr/>
        <p:txBody>
          <a:bodyPr>
            <a:normAutofit lnSpcReduction="10000"/>
          </a:bodyPr>
          <a:lstStyle/>
          <a:p>
            <a:pPr eaLnBrk="1" hangingPunct="1">
              <a:defRPr/>
            </a:pPr>
            <a:r>
              <a:rPr lang="en-US" dirty="0"/>
              <a:t>Two billiard balls are colliding on a table.  In order to apply the law of conservation of momentum, what should the system be?  One ball or both billiard balls?</a:t>
            </a:r>
          </a:p>
          <a:p>
            <a:pPr lvl="1">
              <a:defRPr/>
            </a:pPr>
            <a:r>
              <a:rPr lang="en-US" dirty="0"/>
              <a:t>Two billiard balls.</a:t>
            </a:r>
          </a:p>
          <a:p>
            <a:pPr lvl="1">
              <a:defRPr/>
            </a:pPr>
            <a:endParaRPr lang="en-US" dirty="0"/>
          </a:p>
          <a:p>
            <a:pPr eaLnBrk="1" hangingPunct="1">
              <a:defRPr/>
            </a:pPr>
            <a:r>
              <a:rPr lang="en-US" dirty="0"/>
              <a:t>External Forces: Weight and Normal Force</a:t>
            </a:r>
          </a:p>
          <a:p>
            <a:pPr lvl="1" eaLnBrk="1" hangingPunct="1">
              <a:defRPr/>
            </a:pPr>
            <a:r>
              <a:rPr lang="en-US" dirty="0"/>
              <a:t>If the table is horizontal these cancel</a:t>
            </a:r>
          </a:p>
          <a:p>
            <a:pPr eaLnBrk="1" hangingPunct="1">
              <a:defRPr/>
            </a:pPr>
            <a:r>
              <a:rPr lang="en-US" dirty="0"/>
              <a:t>If it were one ball, then the force of the second ball hitting it would not cancel with anything.</a:t>
            </a:r>
          </a:p>
        </p:txBody>
      </p:sp>
    </p:spTree>
    <p:extLst>
      <p:ext uri="{BB962C8B-B14F-4D97-AF65-F5344CB8AC3E}">
        <p14:creationId xmlns:p14="http://schemas.microsoft.com/office/powerpoint/2010/main" val="1677823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a:t>03-07 Conservation of Momentum</a:t>
            </a:r>
          </a:p>
        </p:txBody>
      </p:sp>
      <p:sp>
        <p:nvSpPr>
          <p:cNvPr id="19459" name="Rectangle 3"/>
          <p:cNvSpPr>
            <a:spLocks noGrp="1" noChangeArrowheads="1"/>
          </p:cNvSpPr>
          <p:nvPr>
            <p:ph idx="1"/>
          </p:nvPr>
        </p:nvSpPr>
        <p:spPr/>
        <p:txBody>
          <a:bodyPr/>
          <a:lstStyle/>
          <a:p>
            <a:pPr eaLnBrk="1" hangingPunct="1">
              <a:defRPr/>
            </a:pPr>
            <a:r>
              <a:rPr lang="en-US" dirty="0"/>
              <a:t>A hockey puck of mass 0.17 kg and velocity 5 m/s is caught by a .5 kg mitten laying on the ice.  What is the combined velocity after the puck is in the mitten? (ignore friction)</a:t>
            </a:r>
          </a:p>
          <a:p>
            <a:pPr eaLnBrk="1" hangingPunct="1">
              <a:defRPr/>
            </a:pPr>
            <a:endParaRPr lang="en-US" dirty="0"/>
          </a:p>
          <a:p>
            <a:pPr eaLnBrk="1" hangingPunct="1">
              <a:defRPr/>
            </a:pPr>
            <a:r>
              <a:rPr lang="en-US" dirty="0"/>
              <a:t>v = 1.27 m/s</a:t>
            </a:r>
          </a:p>
        </p:txBody>
      </p:sp>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10400" y="1867220"/>
            <a:ext cx="2104782" cy="3181030"/>
          </a:xfrm>
          <a:prstGeom prst="rect">
            <a:avLst/>
          </a:prstGeom>
        </p:spPr>
      </p:pic>
    </p:spTree>
    <p:extLst>
      <p:ext uri="{BB962C8B-B14F-4D97-AF65-F5344CB8AC3E}">
        <p14:creationId xmlns:p14="http://schemas.microsoft.com/office/powerpoint/2010/main" val="1157784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dirty="0"/>
              <a:t>03-07 Conservation of Momentum</a:t>
            </a:r>
          </a:p>
        </p:txBody>
      </p:sp>
      <p:sp>
        <p:nvSpPr>
          <p:cNvPr id="21507" name="Rectangle 3"/>
          <p:cNvSpPr>
            <a:spLocks noGrp="1" noChangeArrowheads="1"/>
          </p:cNvSpPr>
          <p:nvPr>
            <p:ph idx="1"/>
          </p:nvPr>
        </p:nvSpPr>
        <p:spPr/>
        <p:txBody>
          <a:bodyPr>
            <a:normAutofit/>
          </a:bodyPr>
          <a:lstStyle/>
          <a:p>
            <a:pPr eaLnBrk="1" hangingPunct="1">
              <a:lnSpc>
                <a:spcPct val="90000"/>
              </a:lnSpc>
              <a:defRPr/>
            </a:pPr>
            <a:r>
              <a:rPr lang="en-US" dirty="0"/>
              <a:t>A 5 kg baseball pitching machine is placed on some frictionless ice.  It shoots a 0.15 kg baseball horizontally at 35 m/s.  How fast is the pitching machine moving after it shoots the ball?</a:t>
            </a:r>
          </a:p>
          <a:p>
            <a:pPr eaLnBrk="1" hangingPunct="1">
              <a:lnSpc>
                <a:spcPct val="90000"/>
              </a:lnSpc>
              <a:defRPr/>
            </a:pPr>
            <a:endParaRPr lang="en-US" dirty="0"/>
          </a:p>
          <a:p>
            <a:pPr eaLnBrk="1" hangingPunct="1">
              <a:lnSpc>
                <a:spcPct val="90000"/>
              </a:lnSpc>
              <a:defRPr/>
            </a:pPr>
            <a:r>
              <a:rPr lang="en-US" dirty="0"/>
              <a:t>-1.05 m/s</a:t>
            </a:r>
          </a:p>
          <a:p>
            <a:pPr eaLnBrk="1" hangingPunct="1">
              <a:lnSpc>
                <a:spcPct val="90000"/>
              </a:lnSpc>
              <a:defRPr/>
            </a:pPr>
            <a:endParaRPr lang="en-US" dirty="0"/>
          </a:p>
          <a:p>
            <a:pPr eaLnBrk="1" hangingPunct="1">
              <a:lnSpc>
                <a:spcPct val="90000"/>
              </a:lnSpc>
              <a:defRPr/>
            </a:pPr>
            <a:r>
              <a:rPr lang="en-US" dirty="0"/>
              <a:t>This is why you feel recoil </a:t>
            </a:r>
            <a:br>
              <a:rPr lang="en-US" dirty="0"/>
            </a:br>
            <a:r>
              <a:rPr lang="en-US" dirty="0"/>
              <a:t>when you shoot a gun</a:t>
            </a:r>
          </a:p>
        </p:txBody>
      </p:sp>
      <p:pic>
        <p:nvPicPr>
          <p:cNvPr id="23556" name="Picture 4" descr="Louisvillepitching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2514600"/>
            <a:ext cx="2209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283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03-07 Homework</a:t>
            </a:r>
          </a:p>
        </p:txBody>
      </p:sp>
      <p:sp>
        <p:nvSpPr>
          <p:cNvPr id="3" name="Content Placeholder 2"/>
          <p:cNvSpPr>
            <a:spLocks noGrp="1"/>
          </p:cNvSpPr>
          <p:nvPr>
            <p:ph sz="half" idx="1"/>
          </p:nvPr>
        </p:nvSpPr>
        <p:spPr/>
        <p:txBody>
          <a:bodyPr>
            <a:normAutofit/>
          </a:bodyPr>
          <a:lstStyle/>
          <a:p>
            <a:r>
              <a:rPr lang="en-US" dirty="0"/>
              <a:t>Solving problems is fun!</a:t>
            </a:r>
          </a:p>
          <a:p>
            <a:endParaRPr lang="en-US" dirty="0"/>
          </a:p>
          <a:p>
            <a:r>
              <a:rPr lang="en-US" dirty="0"/>
              <a:t>Read 8.4, 8.5</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984648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08C9-1AEC-4F9A-90D1-F18CA1950083}"/>
              </a:ext>
            </a:extLst>
          </p:cNvPr>
          <p:cNvSpPr>
            <a:spLocks noGrp="1"/>
          </p:cNvSpPr>
          <p:nvPr>
            <p:ph type="title"/>
          </p:nvPr>
        </p:nvSpPr>
        <p:spPr/>
        <p:txBody>
          <a:bodyPr/>
          <a:lstStyle/>
          <a:p>
            <a:r>
              <a:rPr lang="en-US" dirty="0"/>
              <a:t>03-08 Elastic and Inelastic Collisions</a:t>
            </a:r>
          </a:p>
        </p:txBody>
      </p:sp>
      <p:sp>
        <p:nvSpPr>
          <p:cNvPr id="3" name="Text Placeholder 2">
            <a:extLst>
              <a:ext uri="{FF2B5EF4-FFF2-40B4-BE49-F238E27FC236}">
                <a16:creationId xmlns:a16="http://schemas.microsoft.com/office/drawing/2014/main" id="{B5AE73B1-F100-466D-A3CD-73BD61484A68}"/>
              </a:ext>
            </a:extLst>
          </p:cNvPr>
          <p:cNvSpPr>
            <a:spLocks noGrp="1"/>
          </p:cNvSpPr>
          <p:nvPr>
            <p:ph type="body" idx="1"/>
          </p:nvPr>
        </p:nvSpPr>
        <p:spPr/>
        <p:txBody>
          <a:bodyPr>
            <a:normAutofit fontScale="92500" lnSpcReduction="20000"/>
          </a:bodyPr>
          <a:lstStyle/>
          <a:p>
            <a:r>
              <a:rPr lang="en-US" dirty="0"/>
              <a:t>In this lesson you will…</a:t>
            </a:r>
          </a:p>
          <a:p>
            <a:r>
              <a:rPr lang="en-US" dirty="0"/>
              <a:t>• Describe an elastic collision of two objects in one dimension.</a:t>
            </a:r>
          </a:p>
          <a:p>
            <a:r>
              <a:rPr lang="en-US" dirty="0"/>
              <a:t>• Determine the final velocities in an elastic collision given masses and initial velocities.</a:t>
            </a:r>
          </a:p>
          <a:p>
            <a:r>
              <a:rPr lang="en-US" dirty="0"/>
              <a:t>• Define inelastic collision.</a:t>
            </a:r>
          </a:p>
          <a:p>
            <a:r>
              <a:rPr lang="en-US" dirty="0"/>
              <a:t>• Explain perfectly inelastic collision.</a:t>
            </a:r>
          </a:p>
        </p:txBody>
      </p:sp>
    </p:spTree>
    <p:extLst>
      <p:ext uri="{BB962C8B-B14F-4D97-AF65-F5344CB8AC3E}">
        <p14:creationId xmlns:p14="http://schemas.microsoft.com/office/powerpoint/2010/main" val="28252528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03-08 Elastic and Inelastic Collisions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Newton’s Cradle Lab</a:t>
            </a:r>
          </a:p>
          <a:p>
            <a:pPr marL="457200" indent="-457200">
              <a:buFont typeface="+mj-lt"/>
              <a:buAutoNum type="arabicPeriod" startAt="3"/>
            </a:pPr>
            <a:r>
              <a:rPr lang="en-US" dirty="0"/>
              <a:t>Lay the ruler perfectly horizontal and put the marbles in the center touching each other.</a:t>
            </a:r>
          </a:p>
          <a:p>
            <a:pPr marL="457200" indent="-457200">
              <a:buFont typeface="+mj-lt"/>
              <a:buAutoNum type="arabicPeriod" startAt="3"/>
            </a:pPr>
            <a:r>
              <a:rPr lang="en-US" dirty="0"/>
              <a:t>From one end, roll a marble so that it hits the other four. What happens?</a:t>
            </a:r>
          </a:p>
          <a:p>
            <a:pPr marL="457200" indent="-457200">
              <a:buFont typeface="+mj-lt"/>
              <a:buAutoNum type="arabicPeriod" startAt="3"/>
            </a:pPr>
            <a:r>
              <a:rPr lang="en-US" dirty="0"/>
              <a:t>From one end, roll two marbles so that it hits the other three. What happens?</a:t>
            </a:r>
          </a:p>
          <a:p>
            <a:pPr marL="457200" indent="-457200">
              <a:buFont typeface="+mj-lt"/>
              <a:buAutoNum type="arabicPeriod" startAt="3"/>
            </a:pPr>
            <a:r>
              <a:rPr lang="en-US" dirty="0"/>
              <a:t>From one end, roll three marbles so that it hits the other two. What happens? </a:t>
            </a:r>
          </a:p>
          <a:p>
            <a:pPr marL="457200" indent="-457200">
              <a:buFont typeface="+mj-lt"/>
              <a:buAutoNum type="arabicPeriod" startAt="3"/>
            </a:pPr>
            <a:r>
              <a:rPr lang="en-US" dirty="0"/>
              <a:t>From one end, roll four marbles so that it hits the other one. What happens?</a:t>
            </a:r>
          </a:p>
          <a:p>
            <a:pPr marL="457200" indent="-457200">
              <a:buFont typeface="+mj-lt"/>
              <a:buAutoNum type="arabicPeriod" startAt="3"/>
            </a:pPr>
            <a:r>
              <a:rPr lang="en-US" dirty="0"/>
              <a:t>Roll one marble extra fast to try to get two marbles to come out at half the speed. </a:t>
            </a:r>
          </a:p>
          <a:p>
            <a:pPr marL="457200" indent="-457200">
              <a:buFont typeface="+mj-lt"/>
              <a:buAutoNum type="arabicPeriod" startAt="3"/>
            </a:pPr>
            <a:r>
              <a:rPr lang="en-US" dirty="0"/>
              <a:t>If a marble of mass m comes in at velocity v and stops and an identical marble flies out the other side, what will its velocity have to be to conserve momentum? </a:t>
            </a:r>
          </a:p>
          <a:p>
            <a:pPr marL="457200" indent="-457200">
              <a:buFont typeface="+mj-lt"/>
              <a:buAutoNum type="arabicPeriod" startAt="3"/>
            </a:pPr>
            <a:r>
              <a:rPr lang="en-US" dirty="0"/>
              <a:t>Show that momentum was conserved in steps 3-7. </a:t>
            </a:r>
          </a:p>
          <a:p>
            <a:pPr marL="457200" indent="-457200">
              <a:buFont typeface="+mj-lt"/>
              <a:buAutoNum type="arabicPeriod" startAt="3"/>
            </a:pPr>
            <a:r>
              <a:rPr lang="en-US" dirty="0"/>
              <a:t>Show that momentum would be conserved in step 7, but kinetic energy would not be conserved if two marbles came out at half the speed.</a:t>
            </a:r>
          </a:p>
        </p:txBody>
      </p:sp>
    </p:spTree>
    <p:extLst>
      <p:ext uri="{BB962C8B-B14F-4D97-AF65-F5344CB8AC3E}">
        <p14:creationId xmlns:p14="http://schemas.microsoft.com/office/powerpoint/2010/main" val="40084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effectLst/>
              </a:rPr>
              <a:t>03-08 Elastic and Inelastic Collisions</a:t>
            </a:r>
            <a:endParaRPr lang="en-US" dirty="0"/>
          </a:p>
        </p:txBody>
      </p:sp>
      <p:sp>
        <p:nvSpPr>
          <p:cNvPr id="7171" name="Rectangle 3"/>
          <p:cNvSpPr>
            <a:spLocks noGrp="1" noChangeArrowheads="1"/>
          </p:cNvSpPr>
          <p:nvPr>
            <p:ph idx="1"/>
          </p:nvPr>
        </p:nvSpPr>
        <p:spPr/>
        <p:txBody>
          <a:bodyPr>
            <a:normAutofit lnSpcReduction="10000"/>
          </a:bodyPr>
          <a:lstStyle/>
          <a:p>
            <a:pPr eaLnBrk="1" hangingPunct="1">
              <a:defRPr/>
            </a:pPr>
            <a:r>
              <a:rPr lang="en-US" dirty="0"/>
              <a:t>Watch </a:t>
            </a:r>
            <a:r>
              <a:rPr lang="en-US" dirty="0">
                <a:hlinkClick r:id="rId3" action="ppaction://hlinkfile"/>
              </a:rPr>
              <a:t>Bumper Video</a:t>
            </a:r>
            <a:endParaRPr lang="en-US" dirty="0"/>
          </a:p>
          <a:p>
            <a:pPr eaLnBrk="1" hangingPunct="1">
              <a:defRPr/>
            </a:pPr>
            <a:r>
              <a:rPr lang="en-US" dirty="0"/>
              <a:t>Watch </a:t>
            </a:r>
            <a:r>
              <a:rPr lang="en-US" dirty="0">
                <a:hlinkClick r:id="rId4" action="ppaction://hlinkfile"/>
              </a:rPr>
              <a:t>Truck Crash video</a:t>
            </a:r>
            <a:endParaRPr lang="en-US" dirty="0"/>
          </a:p>
          <a:p>
            <a:pPr eaLnBrk="1" hangingPunct="1">
              <a:defRPr/>
            </a:pPr>
            <a:endParaRPr lang="en-US" dirty="0"/>
          </a:p>
          <a:p>
            <a:pPr eaLnBrk="1" hangingPunct="1">
              <a:defRPr/>
            </a:pPr>
            <a:r>
              <a:rPr lang="en-US" dirty="0"/>
              <a:t>Subatomic – kinetic energy often conserved</a:t>
            </a:r>
          </a:p>
          <a:p>
            <a:pPr eaLnBrk="1" hangingPunct="1">
              <a:defRPr/>
            </a:pPr>
            <a:endParaRPr lang="en-US" dirty="0"/>
          </a:p>
          <a:p>
            <a:pPr eaLnBrk="1" hangingPunct="1">
              <a:defRPr/>
            </a:pPr>
            <a:r>
              <a:rPr lang="en-US" dirty="0"/>
              <a:t>Macroscopic – kinetic energy usually not conserved</a:t>
            </a:r>
          </a:p>
          <a:p>
            <a:pPr lvl="1" eaLnBrk="1" hangingPunct="1">
              <a:defRPr/>
            </a:pPr>
            <a:r>
              <a:rPr lang="en-US" dirty="0"/>
              <a:t>Converted into heat</a:t>
            </a:r>
          </a:p>
          <a:p>
            <a:pPr lvl="1" eaLnBrk="1" hangingPunct="1">
              <a:defRPr/>
            </a:pPr>
            <a:r>
              <a:rPr lang="en-US" dirty="0"/>
              <a:t>Converted into distortion or damage</a:t>
            </a:r>
          </a:p>
        </p:txBody>
      </p:sp>
    </p:spTree>
    <p:extLst>
      <p:ext uri="{BB962C8B-B14F-4D97-AF65-F5344CB8AC3E}">
        <p14:creationId xmlns:p14="http://schemas.microsoft.com/office/powerpoint/2010/main" val="172235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effectLst/>
              </a:rPr>
              <a:t>03-08 Elastic and Inelastic Collisions</a:t>
            </a:r>
            <a:endParaRPr lang="en-US" dirty="0"/>
          </a:p>
        </p:txBody>
      </p:sp>
      <p:sp>
        <p:nvSpPr>
          <p:cNvPr id="10243" name="Rectangle 3"/>
          <p:cNvSpPr>
            <a:spLocks noGrp="1" noChangeArrowheads="1"/>
          </p:cNvSpPr>
          <p:nvPr>
            <p:ph idx="1"/>
          </p:nvPr>
        </p:nvSpPr>
        <p:spPr/>
        <p:txBody>
          <a:bodyPr/>
          <a:lstStyle/>
          <a:p>
            <a:pPr eaLnBrk="1" hangingPunct="1">
              <a:defRPr/>
            </a:pPr>
            <a:r>
              <a:rPr lang="en-US" dirty="0"/>
              <a:t>Elastic – kinetic energy conserved</a:t>
            </a:r>
          </a:p>
          <a:p>
            <a:pPr eaLnBrk="1" hangingPunct="1">
              <a:defRPr/>
            </a:pPr>
            <a:endParaRPr lang="en-US" dirty="0"/>
          </a:p>
          <a:p>
            <a:pPr eaLnBrk="1" hangingPunct="1">
              <a:defRPr/>
            </a:pPr>
            <a:r>
              <a:rPr lang="en-US" dirty="0"/>
              <a:t>Inelastic – kinetic energy not conserved</a:t>
            </a:r>
          </a:p>
          <a:p>
            <a:pPr eaLnBrk="1" hangingPunct="1">
              <a:defRPr/>
            </a:pPr>
            <a:endParaRPr lang="en-US" dirty="0"/>
          </a:p>
          <a:p>
            <a:pPr eaLnBrk="1" hangingPunct="1">
              <a:defRPr/>
            </a:pPr>
            <a:r>
              <a:rPr lang="en-US" dirty="0"/>
              <a:t>Completely inelastic – the objects stick together</a:t>
            </a:r>
          </a:p>
        </p:txBody>
      </p:sp>
    </p:spTree>
    <p:extLst>
      <p:ext uri="{BB962C8B-B14F-4D97-AF65-F5344CB8AC3E}">
        <p14:creationId xmlns:p14="http://schemas.microsoft.com/office/powerpoint/2010/main" val="3582985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dirty="0">
                <a:effectLst/>
              </a:rPr>
              <a:t>03-08 Elastic and Inelastic Collisions</a:t>
            </a:r>
            <a:endParaRPr lang="en-US" dirty="0"/>
          </a:p>
        </p:txBody>
      </p:sp>
      <p:sp>
        <p:nvSpPr>
          <p:cNvPr id="11267" name="Rectangle 3"/>
          <p:cNvSpPr>
            <a:spLocks noGrp="1" noChangeArrowheads="1"/>
          </p:cNvSpPr>
          <p:nvPr>
            <p:ph idx="1"/>
          </p:nvPr>
        </p:nvSpPr>
        <p:spPr/>
        <p:txBody>
          <a:bodyPr/>
          <a:lstStyle/>
          <a:p>
            <a:pPr eaLnBrk="1" hangingPunct="1">
              <a:defRPr/>
            </a:pPr>
            <a:r>
              <a:rPr lang="en-US" dirty="0"/>
              <a:t>You are playing marbles.  Your .10 kg shooter traveling at 1 m/s hits a stationary .05 kg cat’s eye marble.  If it is an elastic collision what are the velocities after the collision?</a:t>
            </a:r>
          </a:p>
          <a:p>
            <a:pPr eaLnBrk="1" hangingPunct="1">
              <a:defRPr/>
            </a:pPr>
            <a:endParaRPr lang="en-US" dirty="0"/>
          </a:p>
          <a:p>
            <a:pPr eaLnBrk="1" hangingPunct="1">
              <a:defRPr/>
            </a:pPr>
            <a:r>
              <a:rPr lang="en-US" dirty="0"/>
              <a:t> </a:t>
            </a:r>
            <a:r>
              <a:rPr lang="en-US" dirty="0" err="1"/>
              <a:t>v</a:t>
            </a:r>
            <a:r>
              <a:rPr lang="en-US" baseline="-25000" dirty="0" err="1"/>
              <a:t>c</a:t>
            </a:r>
            <a:r>
              <a:rPr lang="en-US" dirty="0"/>
              <a:t> = 1.33 m/s</a:t>
            </a:r>
          </a:p>
          <a:p>
            <a:pPr eaLnBrk="1" hangingPunct="1">
              <a:defRPr/>
            </a:pPr>
            <a:r>
              <a:rPr lang="en-US" dirty="0"/>
              <a:t> v</a:t>
            </a:r>
            <a:r>
              <a:rPr lang="en-US" baseline="-25000" dirty="0"/>
              <a:t>s</a:t>
            </a:r>
            <a:r>
              <a:rPr lang="en-US" dirty="0"/>
              <a:t> = .333 m/s</a:t>
            </a:r>
          </a:p>
        </p:txBody>
      </p:sp>
      <p:pic>
        <p:nvPicPr>
          <p:cNvPr id="29700" name="Picture 4" descr="marbl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086100"/>
            <a:ext cx="304356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319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dirty="0">
                <a:effectLst/>
              </a:rPr>
              <a:t>03-08 Elastic and Inelastic Collisions</a:t>
            </a:r>
            <a:endParaRPr lang="en-US" dirty="0"/>
          </a:p>
        </p:txBody>
      </p:sp>
      <p:sp>
        <p:nvSpPr>
          <p:cNvPr id="13315" name="Rectangle 3"/>
          <p:cNvSpPr>
            <a:spLocks noGrp="1" noChangeArrowheads="1"/>
          </p:cNvSpPr>
          <p:nvPr>
            <p:ph idx="1"/>
          </p:nvPr>
        </p:nvSpPr>
        <p:spPr/>
        <p:txBody>
          <a:bodyPr/>
          <a:lstStyle/>
          <a:p>
            <a:pPr eaLnBrk="1" hangingPunct="1">
              <a:defRPr/>
            </a:pPr>
            <a:r>
              <a:rPr lang="en-US" dirty="0"/>
              <a:t>A ballistic pendulum can be used to determine the muzzle velocity of a gun.  A .01 kg bullet is fired into a 3 kg block of wood.  The block is attached with a thin .5m wire and swings to an angle of 40</a:t>
            </a:r>
            <a:r>
              <a:rPr lang="en-US" dirty="0">
                <a:cs typeface="Arial" charset="0"/>
              </a:rPr>
              <a:t>°.  How fast was the bullet traveling when it left the gun?</a:t>
            </a:r>
          </a:p>
          <a:p>
            <a:pPr eaLnBrk="1" hangingPunct="1">
              <a:defRPr/>
            </a:pPr>
            <a:endParaRPr lang="en-US" dirty="0">
              <a:cs typeface="Arial" charset="0"/>
            </a:endParaRPr>
          </a:p>
          <a:p>
            <a:pPr eaLnBrk="1" hangingPunct="1">
              <a:defRPr/>
            </a:pPr>
            <a:r>
              <a:rPr lang="en-US" dirty="0">
                <a:cs typeface="Arial" charset="0"/>
              </a:rPr>
              <a:t>v = 455 m/s</a:t>
            </a:r>
          </a:p>
        </p:txBody>
      </p:sp>
      <p:pic>
        <p:nvPicPr>
          <p:cNvPr id="30724" name="Picture 4" descr="ballistic_pendulum"/>
          <p:cNvPicPr>
            <a:picLocks noChangeAspect="1" noChangeArrowheads="1"/>
          </p:cNvPicPr>
          <p:nvPr/>
        </p:nvPicPr>
        <p:blipFill>
          <a:blip r:embed="rId3">
            <a:extLst>
              <a:ext uri="{28A0092B-C50C-407E-A947-70E740481C1C}">
                <a14:useLocalDpi xmlns:a14="http://schemas.microsoft.com/office/drawing/2010/main" val="0"/>
              </a:ext>
            </a:extLst>
          </a:blip>
          <a:srcRect t="11450"/>
          <a:stretch>
            <a:fillRect/>
          </a:stretch>
        </p:blipFill>
        <p:spPr bwMode="auto">
          <a:xfrm>
            <a:off x="5105400" y="3076980"/>
            <a:ext cx="4038600" cy="206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21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dirty="0"/>
              <a:t>03-01 Work and the Work-Energy Theorem</a:t>
            </a:r>
          </a:p>
        </p:txBody>
      </p:sp>
      <p:sp>
        <p:nvSpPr>
          <p:cNvPr id="19459" name="Rectangle 3"/>
          <p:cNvSpPr>
            <a:spLocks noGrp="1" noChangeArrowheads="1"/>
          </p:cNvSpPr>
          <p:nvPr>
            <p:ph idx="1"/>
          </p:nvPr>
        </p:nvSpPr>
        <p:spPr/>
        <p:txBody>
          <a:bodyPr/>
          <a:lstStyle/>
          <a:p>
            <a:pPr eaLnBrk="1" hangingPunct="1">
              <a:defRPr/>
            </a:pPr>
            <a:r>
              <a:rPr lang="en-US"/>
              <a:t>You carry some books (200 N) while walking down stairs height 2 m and length 3 m.  How much work do you do?</a:t>
            </a:r>
          </a:p>
          <a:p>
            <a:pPr eaLnBrk="1" hangingPunct="1">
              <a:defRPr/>
            </a:pPr>
            <a:endParaRPr lang="en-US"/>
          </a:p>
          <a:p>
            <a:pPr eaLnBrk="1" hangingPunct="1">
              <a:defRPr/>
            </a:pPr>
            <a:r>
              <a:rPr lang="en-US"/>
              <a:t>W = -400 J</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85732" y="2647950"/>
            <a:ext cx="2958267" cy="2495550"/>
          </a:xfrm>
          <a:prstGeom prst="rect">
            <a:avLst/>
          </a:prstGeom>
        </p:spPr>
      </p:pic>
    </p:spTree>
    <p:extLst>
      <p:ext uri="{BB962C8B-B14F-4D97-AF65-F5344CB8AC3E}">
        <p14:creationId xmlns:p14="http://schemas.microsoft.com/office/powerpoint/2010/main" val="55860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03-08 Elastic and Inelastic Collisions</a:t>
            </a:r>
            <a:endParaRPr lang="en-US" dirty="0"/>
          </a:p>
        </p:txBody>
      </p:sp>
      <p:sp>
        <p:nvSpPr>
          <p:cNvPr id="3" name="Content Placeholder 2"/>
          <p:cNvSpPr>
            <a:spLocks noGrp="1"/>
          </p:cNvSpPr>
          <p:nvPr>
            <p:ph idx="1"/>
          </p:nvPr>
        </p:nvSpPr>
        <p:spPr/>
        <p:txBody>
          <a:bodyPr/>
          <a:lstStyle/>
          <a:p>
            <a:r>
              <a:rPr lang="en-US" dirty="0"/>
              <a:t>Watch </a:t>
            </a:r>
            <a:r>
              <a:rPr lang="en-US" dirty="0">
                <a:hlinkClick r:id="rId2" action="ppaction://hlinkfile"/>
              </a:rPr>
              <a:t>Child Seat video</a:t>
            </a:r>
            <a:endParaRPr lang="en-US" dirty="0"/>
          </a:p>
          <a:p>
            <a:endParaRPr lang="en-US" dirty="0"/>
          </a:p>
          <a:p>
            <a:r>
              <a:rPr lang="en-US" dirty="0"/>
              <a:t>Watch </a:t>
            </a:r>
            <a:r>
              <a:rPr lang="en-US" dirty="0">
                <a:hlinkClick r:id="rId3" action="ppaction://hlinkfile"/>
              </a:rPr>
              <a:t>Reducing Risk video</a:t>
            </a:r>
            <a:endParaRPr lang="en-US" dirty="0"/>
          </a:p>
        </p:txBody>
      </p:sp>
    </p:spTree>
    <p:extLst>
      <p:ext uri="{BB962C8B-B14F-4D97-AF65-F5344CB8AC3E}">
        <p14:creationId xmlns:p14="http://schemas.microsoft.com/office/powerpoint/2010/main" val="35519386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03-08 Homework</a:t>
            </a:r>
          </a:p>
        </p:txBody>
      </p:sp>
      <p:sp>
        <p:nvSpPr>
          <p:cNvPr id="3" name="Content Placeholder 2"/>
          <p:cNvSpPr>
            <a:spLocks noGrp="1"/>
          </p:cNvSpPr>
          <p:nvPr>
            <p:ph sz="half" idx="1"/>
          </p:nvPr>
        </p:nvSpPr>
        <p:spPr/>
        <p:txBody>
          <a:bodyPr>
            <a:normAutofit/>
          </a:bodyPr>
          <a:lstStyle/>
          <a:p>
            <a:r>
              <a:rPr lang="en-US" dirty="0"/>
              <a:t>Bounce through these problems and let the concepts stick to you.</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20918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defRPr/>
            </a:pPr>
            <a:r>
              <a:rPr lang="en-US" dirty="0"/>
              <a:t>03-01 Work and the Work-Energy Theorem</a:t>
            </a:r>
          </a:p>
        </p:txBody>
      </p:sp>
      <p:sp>
        <p:nvSpPr>
          <p:cNvPr id="21507" name="Rectangle 3"/>
          <p:cNvSpPr>
            <a:spLocks noGrp="1" noChangeArrowheads="1"/>
          </p:cNvSpPr>
          <p:nvPr>
            <p:ph idx="1"/>
          </p:nvPr>
        </p:nvSpPr>
        <p:spPr/>
        <p:txBody>
          <a:bodyPr>
            <a:normAutofit fontScale="92500" lnSpcReduction="20000"/>
          </a:bodyPr>
          <a:lstStyle/>
          <a:p>
            <a:pPr eaLnBrk="1" hangingPunct="1">
              <a:defRPr/>
            </a:pPr>
            <a:r>
              <a:rPr lang="en-US" sz="2800" dirty="0"/>
              <a:t>A suitcase is hanging straight down from your hand as you ride an escalator.  Your hand exerts a force on the suitcase, and this force does work.  Which one of the following is correct?</a:t>
            </a:r>
          </a:p>
          <a:p>
            <a:pPr eaLnBrk="1" hangingPunct="1">
              <a:defRPr/>
            </a:pPr>
            <a:r>
              <a:rPr lang="en-US" sz="2800" dirty="0"/>
              <a:t>The W is negative when you ride up and positive when you ride down</a:t>
            </a:r>
          </a:p>
          <a:p>
            <a:pPr eaLnBrk="1" hangingPunct="1">
              <a:defRPr/>
            </a:pPr>
            <a:r>
              <a:rPr lang="en-US" sz="2800" dirty="0"/>
              <a:t>The W is positive when you ride up and negative when you ride down</a:t>
            </a:r>
          </a:p>
          <a:p>
            <a:pPr eaLnBrk="1" hangingPunct="1">
              <a:defRPr/>
            </a:pPr>
            <a:r>
              <a:rPr lang="en-US" sz="2800" dirty="0"/>
              <a:t>The W is positive</a:t>
            </a:r>
          </a:p>
          <a:p>
            <a:pPr eaLnBrk="1" hangingPunct="1">
              <a:defRPr/>
            </a:pPr>
            <a:r>
              <a:rPr lang="en-US" sz="2800" dirty="0"/>
              <a:t>The W is negative</a:t>
            </a:r>
          </a:p>
        </p:txBody>
      </p:sp>
      <p:sp>
        <p:nvSpPr>
          <p:cNvPr id="21508" name="Oval 4"/>
          <p:cNvSpPr>
            <a:spLocks noChangeArrowheads="1"/>
          </p:cNvSpPr>
          <p:nvPr/>
        </p:nvSpPr>
        <p:spPr bwMode="auto">
          <a:xfrm>
            <a:off x="4482" y="2724150"/>
            <a:ext cx="8686800" cy="10287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Tree>
    <p:extLst>
      <p:ext uri="{BB962C8B-B14F-4D97-AF65-F5344CB8AC3E}">
        <p14:creationId xmlns:p14="http://schemas.microsoft.com/office/powerpoint/2010/main" val="1007393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16147</TotalTime>
  <Words>5499</Words>
  <Application>Microsoft Office PowerPoint</Application>
  <PresentationFormat>On-screen Show (16:9)</PresentationFormat>
  <Paragraphs>723</Paragraphs>
  <Slides>81</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Calibri</vt:lpstr>
      <vt:lpstr>Cambria</vt:lpstr>
      <vt:lpstr>Cambria Math</vt:lpstr>
      <vt:lpstr>Comic Sans MS</vt:lpstr>
      <vt:lpstr>Symbol</vt:lpstr>
      <vt:lpstr>Wingdings</vt:lpstr>
      <vt:lpstr>Banded</vt:lpstr>
      <vt:lpstr>Work Energy and Momentum</vt:lpstr>
      <vt:lpstr>PowerPoint Presentation</vt:lpstr>
      <vt:lpstr>03-01 Work and the Work-Energy Theorem</vt:lpstr>
      <vt:lpstr>03-01 Work and the Work-Energy Theorem</vt:lpstr>
      <vt:lpstr>03-01 Work and the Work-Energy Theorem</vt:lpstr>
      <vt:lpstr>03-01 Work and the Work-Energy Theorem</vt:lpstr>
      <vt:lpstr>03-01 Work and the Work-Energy Theorem</vt:lpstr>
      <vt:lpstr>03-01 Work and the Work-Energy Theorem</vt:lpstr>
      <vt:lpstr>03-01 Work and the Work-Energy Theorem</vt:lpstr>
      <vt:lpstr>03-01 Work and the Work-Energy Theorem</vt:lpstr>
      <vt:lpstr>03-01 Work and the Work-Energy Theorem</vt:lpstr>
      <vt:lpstr>03-01 Work and the Work-Energy Theorem</vt:lpstr>
      <vt:lpstr>03-01 Work and the Work-Energy Theorem</vt:lpstr>
      <vt:lpstr>03-01 Work and the Work-Energy Theorem</vt:lpstr>
      <vt:lpstr>03-01 Work and the Work-Energy Theorem</vt:lpstr>
      <vt:lpstr>03-01 Homework</vt:lpstr>
      <vt:lpstr>03-02 Potential Energy and Conservative Forces</vt:lpstr>
      <vt:lpstr>03-02 Potential Energy and Conservative Forces</vt:lpstr>
      <vt:lpstr>03-02 Potential Energy and Conservative Forces</vt:lpstr>
      <vt:lpstr>03-02 Potential Energy and Conservative Forces</vt:lpstr>
      <vt:lpstr>03-02 Potential Energy and Conservative Forces</vt:lpstr>
      <vt:lpstr>03-02 Potential Energy and Conservative Forces</vt:lpstr>
      <vt:lpstr>03-02 Potential Energy and Conservative Forces</vt:lpstr>
      <vt:lpstr>03-02 Potential Energy and Conservative Forces</vt:lpstr>
      <vt:lpstr>03-02 Potential Energy and Conservative Forces</vt:lpstr>
      <vt:lpstr>03-02 Potential Energy and Conservative Forces</vt:lpstr>
      <vt:lpstr>03-02 Homework</vt:lpstr>
      <vt:lpstr>03-03 Nonconservative Forces and Conservation of Energy</vt:lpstr>
      <vt:lpstr>03-03 Nonconservative Forces and Conservation of Energy</vt:lpstr>
      <vt:lpstr>03-03 Nonconservative Forces and Conservation of Energy</vt:lpstr>
      <vt:lpstr>03-03 Nonconservative Forces and Conservation of Energy</vt:lpstr>
      <vt:lpstr>03-03 Nonconservative Forces and Conservation of Energy</vt:lpstr>
      <vt:lpstr>03-03 Nonconservative Forces and Conservation of Energy</vt:lpstr>
      <vt:lpstr>03-03 Nonconservative Forces and Conservation of Energy</vt:lpstr>
      <vt:lpstr>03-03 Homework</vt:lpstr>
      <vt:lpstr>03-04 Power</vt:lpstr>
      <vt:lpstr>03-04 Power</vt:lpstr>
      <vt:lpstr>03-04 Power</vt:lpstr>
      <vt:lpstr>03-04 Power</vt:lpstr>
      <vt:lpstr>03-04 Power</vt:lpstr>
      <vt:lpstr>03-04 Power</vt:lpstr>
      <vt:lpstr>03-04 Power</vt:lpstr>
      <vt:lpstr>03-04 Homework</vt:lpstr>
      <vt:lpstr>03-05 Energy in Humans and the World</vt:lpstr>
      <vt:lpstr>03-05 Energy in Humans and the World</vt:lpstr>
      <vt:lpstr>03-05 Energy in Humans and the World</vt:lpstr>
      <vt:lpstr>03-05 Energy in Humans and the World</vt:lpstr>
      <vt:lpstr>03-05 Energy in Humans and the World</vt:lpstr>
      <vt:lpstr>03-05 Homework</vt:lpstr>
      <vt:lpstr>03-06 Impulse and Momentum</vt:lpstr>
      <vt:lpstr>03-06 Impulse and Momentum</vt:lpstr>
      <vt:lpstr>03-06 Impulse and Momentum</vt:lpstr>
      <vt:lpstr>03-06 Impulse and Momentum</vt:lpstr>
      <vt:lpstr>03-06 Impulse and Momentum</vt:lpstr>
      <vt:lpstr>03-06 Impulse and Momentum</vt:lpstr>
      <vt:lpstr>03-06 Impulse and Momentum</vt:lpstr>
      <vt:lpstr>03-06 Impulse and Momentum</vt:lpstr>
      <vt:lpstr>03-06 Impulse and Momentum</vt:lpstr>
      <vt:lpstr>03-06 Impulse and Momentum</vt:lpstr>
      <vt:lpstr>03-06 Homework</vt:lpstr>
      <vt:lpstr>03-07 Conservation of Momentum</vt:lpstr>
      <vt:lpstr>03-06b Bumper Testing Lab</vt:lpstr>
      <vt:lpstr>03-07 Conservation of Momentum</vt:lpstr>
      <vt:lpstr>03-07 Conservation of Momentum</vt:lpstr>
      <vt:lpstr>03-07 Conservation of Momentum</vt:lpstr>
      <vt:lpstr>03-07 Conservation of Momentum</vt:lpstr>
      <vt:lpstr>03-07 Conservation of Momentum</vt:lpstr>
      <vt:lpstr>03-07 Conservation of Momentum</vt:lpstr>
      <vt:lpstr>03-07 Conservation of Momentum</vt:lpstr>
      <vt:lpstr>03-07 Conservation of Momentum</vt:lpstr>
      <vt:lpstr>03-07 Conservation of Momentum</vt:lpstr>
      <vt:lpstr>03-07 Conservation of Momentum</vt:lpstr>
      <vt:lpstr>03-07 Homework</vt:lpstr>
      <vt:lpstr>03-08 Elastic and Inelastic Collisions</vt:lpstr>
      <vt:lpstr>03-08 Elastic and Inelastic Collisions</vt:lpstr>
      <vt:lpstr>03-08 Elastic and Inelastic Collisions</vt:lpstr>
      <vt:lpstr>03-08 Elastic and Inelastic Collisions</vt:lpstr>
      <vt:lpstr>03-08 Elastic and Inelastic Collisions</vt:lpstr>
      <vt:lpstr>03-08 Elastic and Inelastic Collisions</vt:lpstr>
      <vt:lpstr>03-08 Elastic and Inelastic Collisions</vt:lpstr>
      <vt:lpstr>03-08 Homework</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118</cp:revision>
  <dcterms:created xsi:type="dcterms:W3CDTF">2013-04-24T12:50:30Z</dcterms:created>
  <dcterms:modified xsi:type="dcterms:W3CDTF">2022-11-09T13:39:33Z</dcterms:modified>
</cp:coreProperties>
</file>